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Abhaya Libre SemiBold"/>
      <p:regular r:id="rId48"/>
      <p:bold r:id="rId49"/>
    </p:embeddedFont>
    <p:embeddedFont>
      <p:font typeface="Poppins"/>
      <p:regular r:id="rId50"/>
      <p:bold r:id="rId51"/>
      <p:italic r:id="rId52"/>
      <p:boldItalic r:id="rId53"/>
    </p:embeddedFont>
    <p:embeddedFont>
      <p:font typeface="Bebas Neue"/>
      <p:regular r:id="rId54"/>
    </p:embeddedFont>
    <p:embeddedFont>
      <p:font typeface="Lexend Exa SemiBold"/>
      <p:regular r:id="rId55"/>
      <p:bold r:id="rId56"/>
    </p:embeddedFont>
    <p:embeddedFont>
      <p:font typeface="Poppins SemiBold"/>
      <p:regular r:id="rId57"/>
      <p:bold r:id="rId58"/>
      <p:italic r:id="rId59"/>
      <p:boldItalic r:id="rId60"/>
    </p:embeddedFont>
    <p:embeddedFont>
      <p:font typeface="Abhaya Libre"/>
      <p:regular r:id="rId61"/>
      <p:bold r:id="rId62"/>
    </p:embeddedFont>
    <p:embeddedFont>
      <p:font typeface="Abhaya Libre Medium"/>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bhayaLibreSemiBold-regular.fntdata"/><Relationship Id="rId47" Type="http://schemas.openxmlformats.org/officeDocument/2006/relationships/slide" Target="slides/slide43.xml"/><Relationship Id="rId49" Type="http://schemas.openxmlformats.org/officeDocument/2006/relationships/font" Target="fonts/AbhayaLibreSemi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bhayaLibre-bold.fntdata"/><Relationship Id="rId61" Type="http://schemas.openxmlformats.org/officeDocument/2006/relationships/font" Target="fonts/AbhayaLibre-regular.fntdata"/><Relationship Id="rId20" Type="http://schemas.openxmlformats.org/officeDocument/2006/relationships/slide" Target="slides/slide16.xml"/><Relationship Id="rId64" Type="http://schemas.openxmlformats.org/officeDocument/2006/relationships/font" Target="fonts/AbhayaLibreMedium-bold.fntdata"/><Relationship Id="rId63" Type="http://schemas.openxmlformats.org/officeDocument/2006/relationships/font" Target="fonts/AbhayaLibreMedium-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oppinsSemiBold-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7.xml"/><Relationship Id="rId55" Type="http://schemas.openxmlformats.org/officeDocument/2006/relationships/font" Target="fonts/LexendExaSemiBold-regular.fntdata"/><Relationship Id="rId10" Type="http://schemas.openxmlformats.org/officeDocument/2006/relationships/slide" Target="slides/slide6.xml"/><Relationship Id="rId54" Type="http://schemas.openxmlformats.org/officeDocument/2006/relationships/font" Target="fonts/BebasNeue-regular.fntdata"/><Relationship Id="rId13" Type="http://schemas.openxmlformats.org/officeDocument/2006/relationships/slide" Target="slides/slide9.xml"/><Relationship Id="rId57" Type="http://schemas.openxmlformats.org/officeDocument/2006/relationships/font" Target="fonts/PoppinsSemiBold-regular.fntdata"/><Relationship Id="rId12" Type="http://schemas.openxmlformats.org/officeDocument/2006/relationships/slide" Target="slides/slide8.xml"/><Relationship Id="rId56" Type="http://schemas.openxmlformats.org/officeDocument/2006/relationships/font" Target="fonts/LexendExaSemiBold-bold.fntdata"/><Relationship Id="rId15" Type="http://schemas.openxmlformats.org/officeDocument/2006/relationships/slide" Target="slides/slide11.xml"/><Relationship Id="rId59" Type="http://schemas.openxmlformats.org/officeDocument/2006/relationships/font" Target="fonts/PoppinsSemiBold-italic.fntdata"/><Relationship Id="rId14" Type="http://schemas.openxmlformats.org/officeDocument/2006/relationships/slide" Target="slides/slide10.xml"/><Relationship Id="rId58" Type="http://schemas.openxmlformats.org/officeDocument/2006/relationships/font" Target="fonts/PoppinsSemi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engineering.fe.up.pt/index.php/upjeng/article/view/2183-6493_006.002_0008/450" TargetMode="External"/><Relationship Id="rId3" Type="http://schemas.openxmlformats.org/officeDocument/2006/relationships/hyperlink" Target="https://journalengineering.fe.up.pt/index.php/upjeng/article/view/2183-6493_006.002_0008/45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007/s43615-023-00322-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wqtxts1xzle7.cloudfront.net/61061578/Zara_Case_Study20191029-42781-f73lj1-libre.pdf?1572387307=&amp;response-content-disposition=inline%3B+filename%3DSuper_Responsive_Supply_Chain_The_Case_o.pdf&amp;Expires=1744059831&amp;Signature=JTDl21BGn-LjKaeJ5GyGudR-gjTga6vDWDCBXBigBOBBsuXZhvupAfdr8w0UaWtieQyu~nAOXRmpMpc0K5gljaNkoRUKE~Co9VLgAjnQKDZgA8lmRei-rJW~pVQZy5r8w1WfAtX~gbk3mh-o6JCu8KTj9YtNrV~V4Fc8PT3zwCzYSeTDu3DSoQGiXFGDjHydbK8zwPj64zn-gVQBjAd62b9eMZT2F~3NVLF~ckvZAEMl0Vo51MX-8SGLbqscFFWgWiJoZdVCDgrbBAlMLt9pn5w0m0edlBA2E6ucmW0W3ClyKWirZ04Z3xWSGJXvo~NK0R-wTIDVnWDaJf8wWOXkTQ__&amp;Key-Pair-Id=APKAJLOHF5GGSLRBV4Z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967becca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967becca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973f491a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973f491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Anàlisi Competitiva: Punts Clau Diferencials de ZARA en el Mercat de la Moda RàpidaI. Introducció: Zara com a Líder en Moda Ràpida i la Necessitat de Destacar Avantatges CompetitiusZara, una marca insígnia del grup Inditex, s'ha consolidat com un líder mundial en el dinàmic sector de la moda ràpida, tal com es reflecteix en la seva àmplia presència global i la seva capacitat per influir en les tendències del mercat. No obstant això, aquest èxit no està exempt de la intensa competència d'altres marques destacades que operen en el mateix segment. El mercat tèxtil és altament competitiu, amb marques internacionals que constantment busquen captar l'atenció i la despesa dels consumidors. Entre els principals competidors de Zara es troben H&amp;M, Mango, Primark i Shein, cadascun amb el seu propi model de negoci i proposta de valor. Per a Zara, mantenir la seva posició de lideratge requereix una comprensió profunda del panorama competitiu i la capacitat de destacar els seus avantatges únics davant d'aquests rivals. Aquesta anàlisi té com a objectiu identificar els punts clau que caracteritzen Zara i la diferencien dels seus principals competidors, amb la finalitat de proporcionar una base sòlida per a una presentació comparativa.II. Anàlisi Comparativa dels Competidors de Zara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 H&amp;M:</a:t>
            </a:r>
            <a:endParaRPr/>
          </a:p>
          <a:p>
            <a:pPr indent="0" lvl="0" marL="0" rtl="0" algn="l">
              <a:spcBef>
                <a:spcPts val="0"/>
              </a:spcBef>
              <a:spcAft>
                <a:spcPts val="0"/>
              </a:spcAft>
              <a:buNone/>
            </a:pPr>
            <a:r>
              <a:rPr lang="ca"/>
              <a:t>H&amp;M, una cadena sueca, es presenta com un dels rivals més directes de Zara a nivell mundial en el mercat de la moda ràpida [text usuari]. La companyia ha establert una presència significativa als Estats Units, amb una àmplia xarxa de botigues.1 El seu model de negoci se centra en oferir moda assequible amb un creixent èmfasi en la sostenibilitat, amb l'ambiciós objectiu d'aconseguir un model de negoci completament circular i amb un impacte climàtic positiu per a l'any 2040.3 No obstant això, la seva estratègia de producció es basa principalment en la fabricació a la Xina i Bangladesh, fet que la fa dependent dels seus dissenyadors per anticipar les tendències amb una antelació considerable abans que els productes arribin a les botigues.1 En termes de presència física, H&amp;M supera a Zara en nombre de botigues a nivell global.2</a:t>
            </a:r>
            <a:endParaRPr/>
          </a:p>
          <a:p>
            <a:pPr indent="0" lvl="0" marL="0" rtl="0" algn="l">
              <a:spcBef>
                <a:spcPts val="0"/>
              </a:spcBef>
              <a:spcAft>
                <a:spcPts val="0"/>
              </a:spcAft>
              <a:buNone/>
            </a:pPr>
            <a:r>
              <a:rPr lang="ca"/>
              <a:t>Entre les fortaleses d'H&amp;M es destaca la seva extensa xarxa de botigues a nivell mundial, especialment als Estats Units, on ha aconseguit una penetració de mercat més gran que Zara.2 A més, la marca és coneguda pels seus preus assequibles, que la fan accessible a una àmplia base de consumidors.2 Les seves iniciatives en matèria de sostenibilitat, com l'objectiu de circularitat per al 2040 3, representen un punt fort creixent per a un segment de consumidors cada vegada més conscient de l'impacte ambiental de la indústria de la moda. A més, H&amp;M ha utilitzat col·laboracions amb dissenyadors famosos per afegir un element de desitjabilitat i exclusivitat a algunes de les seves col·leccions.5</a:t>
            </a:r>
            <a:endParaRPr/>
          </a:p>
          <a:p>
            <a:pPr indent="0" lvl="0" marL="0" rtl="0" algn="l">
              <a:spcBef>
                <a:spcPts val="0"/>
              </a:spcBef>
              <a:spcAft>
                <a:spcPts val="0"/>
              </a:spcAft>
              <a:buNone/>
            </a:pPr>
            <a:r>
              <a:rPr lang="ca"/>
              <a:t>Malgrat aquestes fortaleses, H&amp;M presenta algunes debilitats en comparació amb Zara. La seva dependència de la producció externalitzada en països llunyans comporta temps de resposta més llargs per adaptar-se a les tendències emergents.3 Aquesta estructura podria dificultar la seva capacitat per mantenir el ritme de les tendències de moda més ràpides en comparació amb la agilitat de Zara.4 En un mercat cada vegada més dinàmic, la marca H&amp;M podria estar experimentant dificultats per definir clarament la seva identitat davant la nova competència, especialment en el sector de la moda ràpida en línia.1 A més, en mercats específics com Espanya, H&amp;M ha vist disminuir la seva quota de mercat davant de l'avanç de Zara i Mango, fet que suggereix que les estratègies d'aquests competidors podrien ser més efectives en aquest context.9 La necessitat de predir les tendències amb antelació 1 contrasta amb la capacitat de Zara de respondre a elles en temps real, possiblement fent a H&amp;M més vulnerable a errors en la predicció de les preferències dels consumidors.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B. Mango:</a:t>
            </a:r>
            <a:endParaRPr/>
          </a:p>
          <a:p>
            <a:pPr indent="0" lvl="0" marL="0" rtl="0" algn="l">
              <a:spcBef>
                <a:spcPts val="0"/>
              </a:spcBef>
              <a:spcAft>
                <a:spcPts val="0"/>
              </a:spcAft>
              <a:buNone/>
            </a:pPr>
            <a:r>
              <a:rPr lang="ca"/>
              <a:t>Mango, una altra empresa espanyola, competeix directament amb Zara en el mateix segment de mercat [text usuari]. La companyia percep un mercat resilient als Estats Units, indicant potencial de creixement en aquest territori.1 A més, Mango ha aconseguit augmentar la seva quota de mercat a Espanya, demostrant una sòlida actuació en el seu mercat local.9 El seu estil es percep com més "europeu", possiblement atraient a un segment de consumidors amb aquestes preferències estètiques.1</a:t>
            </a:r>
            <a:endParaRPr/>
          </a:p>
          <a:p>
            <a:pPr indent="0" lvl="0" marL="0" rtl="0" algn="l">
              <a:spcBef>
                <a:spcPts val="0"/>
              </a:spcBef>
              <a:spcAft>
                <a:spcPts val="0"/>
              </a:spcAft>
              <a:buNone/>
            </a:pPr>
            <a:r>
              <a:rPr lang="ca"/>
              <a:t>Una de les principals fortaleses de Mango rau en el seu origen espanyol compartit amb Zara, fet que podria implicar una comprensió similar de les tendències de moda i les preferències dels consumidors en certs mercats, especialment a Espanya.9 El fet que Mango estigui guanyant quota de mercat a H&amp;M a Espanya 9 suggereix que la seva estratègia podria estar ressonant amb els consumidors espanyols. La seva percepció d'un mercat nord-americà resilient 1 podria indicar una estratègia de creixement enfocada en aquest mercat.</a:t>
            </a:r>
            <a:endParaRPr/>
          </a:p>
          <a:p>
            <a:pPr indent="0" lvl="0" marL="0" rtl="0" algn="l">
              <a:spcBef>
                <a:spcPts val="0"/>
              </a:spcBef>
              <a:spcAft>
                <a:spcPts val="0"/>
              </a:spcAft>
              <a:buNone/>
            </a:pPr>
            <a:r>
              <a:rPr lang="ca"/>
              <a:t>Tot i aquestes fortaleses, la informació detallada sobre el model de negoci específic de Mango en comparació amb Zara és limitada en els fragments proporcionats. Tot i que comparteixen origen i segment de mercat, la seva quota de mercat global podria ser inferior a la de Zara, indicant una menor escala o abast internacional.5 La seva estratègia als Estats Units, enfocada en un consumidor "més resilient" 1, podria diferir de l'enfocament de Zara, possiblement dirigint-se a un segment demogràfic lleugerament diferent o concentrant-se en categories de productes diferents dins del mercat nord-americà.</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C. Primark:</a:t>
            </a:r>
            <a:endParaRPr/>
          </a:p>
          <a:p>
            <a:pPr indent="0" lvl="0" marL="0" rtl="0" algn="l">
              <a:spcBef>
                <a:spcPts val="0"/>
              </a:spcBef>
              <a:spcAft>
                <a:spcPts val="0"/>
              </a:spcAft>
              <a:buNone/>
            </a:pPr>
            <a:r>
              <a:rPr lang="ca"/>
              <a:t>Primark és coneguda pel seu model de negoci basat en el baix cost.1 Tot i ser un actor relativament nou als Estats Units, es considera que té el potencial de convertir-se en una amenaça competitiva per a marques més establertes en els centres comercials.1 Més del 50% de la seva oferta es compon de productes bàsics, fet que indica un enfocament en peces essencials a preus molt competitius.1 A diferència de Zara i altres competidors, Primark es centra exclusivament en botigues físiques, sense aprofitar el canal de vendes en línia.3 La companyia minimitza els costos de producció per poder oferir preus extremadament baixos als consumidors.3</a:t>
            </a:r>
            <a:endParaRPr/>
          </a:p>
          <a:p>
            <a:pPr indent="0" lvl="0" marL="0" rtl="0" algn="l">
              <a:spcBef>
                <a:spcPts val="0"/>
              </a:spcBef>
              <a:spcAft>
                <a:spcPts val="0"/>
              </a:spcAft>
              <a:buNone/>
            </a:pPr>
            <a:r>
              <a:rPr lang="ca"/>
              <a:t>La principal fortalesa de Primark resideix en els seus preus extremadament baixos, que la fan molt atractiva per a consumidors sensibles al preu.1 La seva forta presència en centres comercials li permet arribar a un gran nombre de clients que prefereixen la compra física.1 La seva capacitat per atraure caçadors de gangues 7 demostra la seva proposta de valor centrada en l'assequibilitat.</a:t>
            </a:r>
            <a:endParaRPr/>
          </a:p>
          <a:p>
            <a:pPr indent="0" lvl="0" marL="0" rtl="0" algn="l">
              <a:spcBef>
                <a:spcPts val="0"/>
              </a:spcBef>
              <a:spcAft>
                <a:spcPts val="0"/>
              </a:spcAft>
              <a:buNone/>
            </a:pPr>
            <a:r>
              <a:rPr lang="ca"/>
              <a:t>No obstant això, el model de negoci de Primark també presenta debilitats en comparació amb Zara. La manca de vendes en línia la priva d'un canal de distribució cada vegada més important i la fa perdre oportunitats en el mercat del comerç electrònic, on Zara té una presència consolidada.3 La seva oferta, centrada principalment en productes bàsics, podria fer-la menys àgil a l'hora de respondre a les tendències de moda ràpida en comparació amb Zara.1 La seva estratègia de preus baixos, tot i ser un avantatge per a certs consumidors, podria implicar menys flexibilitat per adaptar-se ràpidament a les tendències de moda en constant canvi.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D. Shein:</a:t>
            </a:r>
            <a:endParaRPr/>
          </a:p>
          <a:p>
            <a:pPr indent="0" lvl="0" marL="0" rtl="0" algn="l">
              <a:spcBef>
                <a:spcPts val="0"/>
              </a:spcBef>
              <a:spcAft>
                <a:spcPts val="0"/>
              </a:spcAft>
              <a:buNone/>
            </a:pPr>
            <a:r>
              <a:rPr lang="ca"/>
              <a:t>Shein, una empresa xinesa, ha experimentat un creixement notable en els darrers anys, especialment en l'àmbit de les vendes en línia.1 Se la considera la marca pionera de la "ultra-fast fashion".6 La seva capacitat per lliurar col·leccions senceres en temps rècord, amb un nombre de nous articles molt superior al de Zara i H&amp;M 6, la distingeix en el mercat. Durant la pandèmia de COVID-19, Shein va superar a H&amp;M i Zara en quota de mercat als Estats Units, evidenciant la seva creixent influència.10 La majoria de les seves transaccions es concentren en les bandes de preu més baixes, reflectint el seu enfocament en l'assequibilitat.11</a:t>
            </a:r>
            <a:endParaRPr/>
          </a:p>
          <a:p>
            <a:pPr indent="0" lvl="0" marL="0" rtl="0" algn="l">
              <a:spcBef>
                <a:spcPts val="0"/>
              </a:spcBef>
              <a:spcAft>
                <a:spcPts val="0"/>
              </a:spcAft>
              <a:buNone/>
            </a:pPr>
            <a:r>
              <a:rPr lang="ca"/>
              <a:t>La principal fortalesa de Shein rau en el seu domini del mercat de la moda ràpida en línia, on ha aconseguit una quota de mercat significativa.6 La seva velocitat de llançament de nous productes és incomparable, superant amb escreix la capacitat de Zara i altres competidors.6 El seu creixement en els darrers anys ha estat exponencial, demostrant la seva capacitat per connectar amb els consumidors en línia.6 A més, els seus preus generalment més baixos la fan atractiva per a un segment ampli de compradors.1</a:t>
            </a:r>
            <a:endParaRPr/>
          </a:p>
          <a:p>
            <a:pPr indent="0" lvl="0" marL="0" rtl="0" algn="l">
              <a:spcBef>
                <a:spcPts val="0"/>
              </a:spcBef>
              <a:spcAft>
                <a:spcPts val="0"/>
              </a:spcAft>
              <a:buNone/>
            </a:pPr>
            <a:r>
              <a:rPr lang="ca"/>
              <a:t>Malgrat el seu èxit, el model de negoci de Shein també presenta possibles debilitats en comparació amb Zara. El seu enfocament en la "ultra-fast fashion" podria generar preocupacions sobre la qualitat percebuda dels seus productes, així com sobre la sostenibilitat i les pràctiques laborals.4 Zara podria gaudir d'una percepció de marca més "premium" o de millor qualitat per a alguns consumidors.2 La seva dependència exclusiva de les vendes en línia podria limitar el seu accés a aquells consumidors que prefereixen la compra física. La gran quantitat de nous articles i la rapidesa amb què canvien les seves col·leccions podrien dificultar la fidelització dels clients a llarg termini en comparació amb marques amb una imatge més definida.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III. Identificació dels Punts Clau Diferencials de Zara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 Velocitat i Agilitat Superior en la Cadena de Subministrament:</a:t>
            </a:r>
            <a:endParaRPr/>
          </a:p>
          <a:p>
            <a:pPr indent="0" lvl="0" marL="0" rtl="0" algn="l">
              <a:spcBef>
                <a:spcPts val="0"/>
              </a:spcBef>
              <a:spcAft>
                <a:spcPts val="0"/>
              </a:spcAft>
              <a:buNone/>
            </a:pPr>
            <a:r>
              <a:rPr lang="ca"/>
              <a:t>Un dels elements distintius clau de Zara és la seva excepcional velocitat i agilitat en la cadena de subministrament. La companyia ha demostrat una capacitat notable per dissenyar, produir i distribuir nous productes en un termini aproximat de dues setmanes, un interval de temps significativament més curt que el dels seus competidors, com H&amp;M 3, que depèn en gran mesura de la producció externalitzada. Aquesta agilitat es fonamenta en la seva estratègia d'integració vertical, on una part substancial de la producció es realitza a prop de la seva seu central a Espanya.1 Aquesta proximitat contrasta amb la major dependència de la fabricació a Àsia per part de competidors com H&amp;M i Shein. Aquesta capacitat de resposta ràpida permet a Zara adaptar-se amb promptitud a les tendències de moda emergents i minimitzar la quantitat d'inventari excedent 3, reduint així la necessitat de recórrer a grans descomptes en comparació amb la mitjana del sector.16 La seva habilitat per modificar articles existents en tan sols dues setmanes 21 subratlla encara més la seva agilitat.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B. Model de Negoci Centrat en la Demanda i la Rotació Ràpida de Col·leccions:</a:t>
            </a:r>
            <a:endParaRPr/>
          </a:p>
          <a:p>
            <a:pPr indent="0" lvl="0" marL="0" rtl="0" algn="l">
              <a:spcBef>
                <a:spcPts val="0"/>
              </a:spcBef>
              <a:spcAft>
                <a:spcPts val="0"/>
              </a:spcAft>
              <a:buNone/>
            </a:pPr>
            <a:r>
              <a:rPr lang="ca"/>
              <a:t>El model de negoci de Zara es caracteritza per la producció de col·leccions més petites que s'actualitzen constantment, amb una freqüència mitjana de cada dues setmanes, en resposta directa a la demanda dels clients.6 Aquesta rotació ràpida supera significativament la freqüència amb què els competidors canvien els seus dissenys.15 Aquesta estratègia deliberada crea una sensació d'urgència i exclusivitat entre els consumidors, encoratjant-los a visitar les botigues amb més freqüència per no perdre's les últimes novetats ("compra-ho quan ho vegis" 13) 5, a diferència de models amb col·leccions més estàtiques al llarg de la temporada. A més, Zara produeix un nombre molt més gran d'estils per any en comparació amb els seus competidors (al voltant de 10.000 davant dels 2.000-4.000 de la competència 5), oferint una gamma més àmplia d'opcions i augmentant les probabilitats que els clients trobin allò que busquen.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C. Integració Vertical Estratègica per a la Resposta al Mercat:</a:t>
            </a:r>
            <a:endParaRPr/>
          </a:p>
          <a:p>
            <a:pPr indent="0" lvl="0" marL="0" rtl="0" algn="l">
              <a:spcBef>
                <a:spcPts val="0"/>
              </a:spcBef>
              <a:spcAft>
                <a:spcPts val="0"/>
              </a:spcAft>
              <a:buNone/>
            </a:pPr>
            <a:r>
              <a:rPr lang="ca"/>
              <a:t>Zara manté un control significatiu sobre la seva cadena de valor, que abasta des del disseny i la fabricació fins a la distribució i la venda al detall.3 Aquesta integració és més pronunciada que en competidors que externalitzen una part considerable de la seva producció.3 Aquest control exhaustiu permet una major flexibilitat per ajustar la producció en funció de la demanda del mercat en temps real 7, permetent a Zara utilitzar un sistema de "pull" (basat en la demanda) en contraposició a un sistema de "push" (basat en la predicció de tendències).18 La proximitat de les instal·lacions de producció a la seva seu central a Espanya (nearshoring) facilita una resposta ràpida i una coordinació eficient en totes les etapes del procés.1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D. Estratègia de Màrqueting Discreta i Centrada en l'Experiència de Compra:</a:t>
            </a:r>
            <a:endParaRPr/>
          </a:p>
          <a:p>
            <a:pPr indent="0" lvl="0" marL="0" rtl="0" algn="l">
              <a:spcBef>
                <a:spcPts val="0"/>
              </a:spcBef>
              <a:spcAft>
                <a:spcPts val="0"/>
              </a:spcAft>
              <a:buNone/>
            </a:pPr>
            <a:r>
              <a:rPr lang="ca"/>
              <a:t>Històricament, Zara ha invertit una quantitat relativament petita en publicitat i màrqueting convencional 7, amb una despesa significativament inferior a la dels seus competidors.18 En canvi, la seva estratègia es centra en la ubicació estratègica de les seves botigues en zones de gran afluència, el disseny atractiu i minimalista dels seus espais comercials i una experiència de compra dinàmica caracteritzada per la constant arribada de novetats.7 Aquesta aproximació busca crear una imatge de marca basada en la qualitat i el disseny sense dependre excessivament de la publicitat tradicional, fet que podria contribuir a una percepció de valor per als clients.18 La marca també posa un èmfasi significatiu en la recopilació i utilització del feedback dels clients per informar les seves decisions de disseny i producció.12</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IV. Redacció dels Punts Clau en Català amb Referències</a:t>
            </a:r>
            <a:endParaRPr/>
          </a:p>
          <a:p>
            <a:pPr indent="0" lvl="0" marL="0" rtl="0" algn="l">
              <a:spcBef>
                <a:spcPts val="0"/>
              </a:spcBef>
              <a:spcAft>
                <a:spcPts val="0"/>
              </a:spcAft>
              <a:buNone/>
            </a:pPr>
            <a:r>
              <a:rPr lang="ca"/>
              <a:t>Cadena de subministrament àgil i ràpida 3</a:t>
            </a:r>
            <a:endParaRPr/>
          </a:p>
          <a:p>
            <a:pPr indent="0" lvl="0" marL="0" rtl="0" algn="l">
              <a:spcBef>
                <a:spcPts val="0"/>
              </a:spcBef>
              <a:spcAft>
                <a:spcPts val="0"/>
              </a:spcAft>
              <a:buNone/>
            </a:pPr>
            <a:r>
              <a:rPr lang="ca"/>
              <a:t>Rotació constant de col·leccions 6</a:t>
            </a:r>
            <a:endParaRPr/>
          </a:p>
          <a:p>
            <a:pPr indent="0" lvl="0" marL="0" rtl="0" algn="l">
              <a:spcBef>
                <a:spcPts val="0"/>
              </a:spcBef>
              <a:spcAft>
                <a:spcPts val="0"/>
              </a:spcAft>
              <a:buNone/>
            </a:pPr>
            <a:r>
              <a:rPr lang="ca"/>
              <a:t>Integració vertical per a la resposta 12</a:t>
            </a:r>
            <a:endParaRPr/>
          </a:p>
          <a:p>
            <a:pPr indent="0" lvl="0" marL="0" rtl="0" algn="l">
              <a:spcBef>
                <a:spcPts val="0"/>
              </a:spcBef>
              <a:spcAft>
                <a:spcPts val="0"/>
              </a:spcAft>
              <a:buNone/>
            </a:pPr>
            <a:r>
              <a:rPr lang="ca"/>
              <a:t>Màrqueting discret i experiència 7</a:t>
            </a:r>
            <a:endParaRPr/>
          </a:p>
          <a:p>
            <a:pPr indent="0" lvl="0" marL="0" rtl="0" algn="l">
              <a:spcBef>
                <a:spcPts val="0"/>
              </a:spcBef>
              <a:spcAft>
                <a:spcPts val="0"/>
              </a:spcAft>
              <a:buNone/>
            </a:pPr>
            <a:r>
              <a:rPr lang="ca"/>
              <a:t>V. Taules Clau Valuoses per a l'Informe</a:t>
            </a:r>
            <a:endParaRPr/>
          </a:p>
          <a:p>
            <a:pPr indent="0" lvl="0" marL="0" rtl="0" algn="l">
              <a:spcBef>
                <a:spcPts val="0"/>
              </a:spcBef>
              <a:spcAft>
                <a:spcPts val="0"/>
              </a:spcAft>
              <a:buNone/>
            </a:pPr>
            <a:r>
              <a:rPr lang="ca"/>
              <a:t>Taula 1: Comparativa dels Models de Negoci dels Principals Competidors de Zara</a:t>
            </a:r>
            <a:endParaRPr/>
          </a:p>
          <a:p>
            <a:pPr indent="0" lvl="0" marL="0" rtl="0" algn="l">
              <a:spcBef>
                <a:spcPts val="0"/>
              </a:spcBef>
              <a:spcAft>
                <a:spcPts val="0"/>
              </a:spcAft>
              <a:buNone/>
            </a:pPr>
            <a:r>
              <a:rPr lang="ca"/>
              <a:t>CaracterísticaZaraH&amp;MMangoPrimarkSheinModel de Negoci PrincipalModa ràpida centrada en la demandaModa ràpida assequible amb èmfasi en la sostenibilitatModa ràpida en el mateix segment que ZaraModa de baix cost centrada en productes bàsicsUltra-fast fashion exclusivament en líniaCadena de SubministramentIntegració vertical, producció pròxima (nearshoring)Principalment externalitzada a ÀsiaNo detallat als snippetsPrincipalment externalitzada per minimitzar costosPrincipalment externalitzada, gran volum de nous articlesEnfocament de PreusAssequible, amb pocs descomptesAssequible, algunes línies de preu més baixNo detallat als snippetsPreus extremadament baixosGeneralment preus baixosPresència en LíniaSòlida presència en línia i física (model híbrid)Sòlida presència en línia i física (model híbrid)Presència en línia i físicaExclusivament físicaExclusivament en líniaSostenibilitatIniciatives en cursObjectiu de circularitat per al 2040No detallat als snippetsNo detallat als snippetsQüestionable, model "ultra-fast" genera preocupacionsPercepció de Marca ClauModa instantània, tendències ràpides, qualitat acceptable, experiènciaAssequible, amb esforços en sostenibilitat, àmplia xarxa de botiguesEstil europeu, guanyant quota a EspanyaPreus molt baixos, productes bàsicsModa ultra ràpida, gran varietat, preus baixos</a:t>
            </a:r>
            <a:endParaRPr/>
          </a:p>
          <a:p>
            <a:pPr indent="0" lvl="0" marL="0" rtl="0" algn="l">
              <a:spcBef>
                <a:spcPts val="0"/>
              </a:spcBef>
              <a:spcAft>
                <a:spcPts val="0"/>
              </a:spcAft>
              <a:buNone/>
            </a:pPr>
            <a:r>
              <a:rPr lang="ca"/>
              <a:t>Taula 2: Punts Clau Diferencials de Zara i la seva Evidència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Punt Clau Diferencial (Català)Descripció ConcisaSnippet de ReferènciaCadena de subministrament àgil i ràpidaCapacitat per dissenyar, produir i distribuir en dues setmanes, amb integració vertical i producció pròxima.3Rotació constant de col·leccionsCol·leccions petites i actualitzades cada dues setmanes, amb molts més estils anuals que la competència.6Integració vertical per a la respostaControl significatiu des del disseny fins a la venda, permetent ajustar la producció segons la demanda.12Màrqueting discret i experiènciaInversió baixa en publicitat tradicional, enfocament en botigues atractives i experiència de compra dinàmica.7</a:t>
            </a:r>
            <a:endParaRPr/>
          </a:p>
          <a:p>
            <a:pPr indent="0" lvl="0" marL="0" rtl="0" algn="l">
              <a:spcBef>
                <a:spcPts val="0"/>
              </a:spcBef>
              <a:spcAft>
                <a:spcPts val="0"/>
              </a:spcAft>
              <a:buNone/>
            </a:pPr>
            <a:r>
              <a:rPr lang="ca"/>
              <a:t>VI. ConclusionsL'anàlisi del panorama competitiu revela que Zara es diferencia dels seus rivals principals en diversos aspectes clau. La seva agilitat i velocitat superior en la cadena de subministrament, impulsada per la integració vertical i la producció pròxima, li permeten respondre a les tendències de moda amb una rapidesa sense precedents. Aquesta capacitat es complementa amb un model de negoci centrat en la demanda i la rotació constant de col·leccions, que crea una sensació d'urgència i manté l'interès dels consumidors. Mentre que competidors com H&amp;M posen un èmfasi creixent en la sostenibilitat i Primark es basa en preus extremadament baixos, Zara ha construït una marca sòlida amb una estratègia de màrqueting discreta que se centra en l'experiència de compra en les seves botigues. L'ascens de Shein com a actor dominant en la moda ràpida en línia presenta un nou desafiament, però la capacitat de Zara per combinar una forta presència física amb una estratègia en línia eficaç i una percepció de marca que podria inclinar-se lleugerament cap a una qualitat superior podrien ser factors clau per mantenir la seva posició de lideratge en el futur. En definitiva, la combinació única d'una cadena de subministrament àgil, una rotació ràpida de productes, una integració vertical estratègica i un enfocament distintiu del màrqueting permet a Zara mantenir un avantatge competitiu significatiu en el dinàmic mercat de la moda ràpida.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2ac5ff94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2ac5ff94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875f2ad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875f2ad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fb67d374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fb67d374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875f2ad5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875f2ad5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875f2ad5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875f2ad5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875f2ad5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4875f2ad5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875f2ad5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4875f2ad5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4875f2ad5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4875f2ad5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875f2ad5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875f2ad5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967becca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967becca9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875f2ad5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875f2ad5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875f2ad5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875f2ad5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4875f2ad5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4875f2ad5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4875f2ad5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4875f2ad5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4875f2ad5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4875f2ad5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875f2ad5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4875f2ad5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875f2ad5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4875f2ad5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4875f2ad5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4875f2ad5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4875f2ad5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4875f2ad5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875f2ad5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4875f2ad5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2ac5ff94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2ac5ff94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875f2ad5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875f2ad5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4875f2ad5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4875f2ad5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4875f2ad5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4875f2ad5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b67d374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fb67d374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4973f491a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4973f491a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fb67d3741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efb67d374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99424b455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99424b455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4973f491a3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4973f491a3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973f491a3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973f491a3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4973f491a3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4973f491a3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2ac5ff94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2ac5ff94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[1]:</a:t>
            </a:r>
            <a:endParaRPr b="1"/>
          </a:p>
          <a:p>
            <a:pPr indent="0" lvl="0" marL="0" rtl="0" algn="l">
              <a:spcBef>
                <a:spcPts val="0"/>
              </a:spcBef>
              <a:spcAft>
                <a:spcPts val="0"/>
              </a:spcAft>
              <a:buNone/>
            </a:pPr>
            <a:r>
              <a:rPr b="1" lang="ca"/>
              <a:t>[2]: </a:t>
            </a:r>
            <a:r>
              <a:rPr lang="ca">
                <a:solidFill>
                  <a:schemeClr val="dk1"/>
                </a:solidFill>
              </a:rPr>
              <a:t>Costa, C., Azoia, N. G., Silva, C. &amp; Marques, E. F. (2020). Textile Industry in a Changing World: Challenges of Sustainable Development. Recuperado el [20 de marzo de 2025] de:</a:t>
            </a:r>
            <a:r>
              <a:rPr lang="ca">
                <a:solidFill>
                  <a:schemeClr val="dk1"/>
                </a:solidFill>
                <a:uFill>
                  <a:noFill/>
                </a:uFill>
                <a:hlinkClick r:id="rId2">
                  <a:extLst>
                    <a:ext uri="{A12FA001-AC4F-418D-AE19-62706E023703}">
                      <ahyp:hlinkClr val="tx"/>
                    </a:ext>
                  </a:extLst>
                </a:hlinkClick>
              </a:rPr>
              <a:t> </a:t>
            </a:r>
            <a:r>
              <a:rPr lang="ca" u="sng">
                <a:solidFill>
                  <a:schemeClr val="hlink"/>
                </a:solidFill>
                <a:hlinkClick r:id="rId3"/>
              </a:rPr>
              <a:t>https://journalengineering.fe.up.pt/index.php/upjeng/article/view/2183-6493_006.002_0008/450</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ca"/>
              <a:t>Definición:</a:t>
            </a:r>
            <a:endParaRPr b="1"/>
          </a:p>
          <a:p>
            <a:pPr indent="457200" lvl="0" marL="0" rtl="0" algn="l">
              <a:spcBef>
                <a:spcPts val="0"/>
              </a:spcBef>
              <a:spcAft>
                <a:spcPts val="0"/>
              </a:spcAft>
              <a:buNone/>
            </a:pPr>
            <a:r>
              <a:rPr lang="ca"/>
              <a:t>El sector tèxtil es una industria globlal que comprèn principalment la producció de fils, teixits i productes acabats. [1]</a:t>
            </a:r>
            <a:endParaRPr/>
          </a:p>
          <a:p>
            <a:pPr indent="0" lvl="0" marL="0" rtl="0" algn="l">
              <a:spcBef>
                <a:spcPts val="0"/>
              </a:spcBef>
              <a:spcAft>
                <a:spcPts val="0"/>
              </a:spcAft>
              <a:buNone/>
            </a:pPr>
            <a:r>
              <a:rPr b="1" lang="ca"/>
              <a:t>Impacto economico:</a:t>
            </a:r>
            <a:endParaRPr b="1"/>
          </a:p>
          <a:p>
            <a:pPr indent="0" lvl="0" marL="457200" rtl="0" algn="l">
              <a:spcBef>
                <a:spcPts val="0"/>
              </a:spcBef>
              <a:spcAft>
                <a:spcPts val="0"/>
              </a:spcAft>
              <a:buNone/>
            </a:pPr>
            <a:r>
              <a:rPr lang="ca"/>
              <a:t>Actiu essencial per a la vida humana</a:t>
            </a:r>
            <a:endParaRPr/>
          </a:p>
          <a:p>
            <a:pPr indent="0" lvl="0" marL="457200" rtl="0" algn="l">
              <a:spcBef>
                <a:spcPts val="0"/>
              </a:spcBef>
              <a:spcAft>
                <a:spcPts val="0"/>
              </a:spcAft>
              <a:buNone/>
            </a:pPr>
            <a:r>
              <a:rPr lang="ca"/>
              <a:t>Genera $1.000.000 milions anuals</a:t>
            </a:r>
            <a:endParaRPr/>
          </a:p>
          <a:p>
            <a:pPr indent="0" lvl="0" marL="457200" rtl="0" algn="l">
              <a:spcBef>
                <a:spcPts val="0"/>
              </a:spcBef>
              <a:spcAft>
                <a:spcPts val="0"/>
              </a:spcAft>
              <a:buNone/>
            </a:pPr>
            <a:r>
              <a:rPr lang="ca"/>
              <a:t>7% de les exportacions mundials</a:t>
            </a:r>
            <a:endParaRPr/>
          </a:p>
          <a:p>
            <a:pPr indent="0" lvl="0" marL="457200" rtl="0" algn="l">
              <a:spcBef>
                <a:spcPts val="0"/>
              </a:spcBef>
              <a:spcAft>
                <a:spcPts val="0"/>
              </a:spcAft>
              <a:buNone/>
            </a:pPr>
            <a:r>
              <a:rPr lang="ca"/>
              <a:t>35 milions de llocs de treball globals[2]</a:t>
            </a:r>
            <a:endParaRPr/>
          </a:p>
          <a:p>
            <a:pPr indent="0" lvl="0" marL="0" rtl="0" algn="l">
              <a:spcBef>
                <a:spcPts val="0"/>
              </a:spcBef>
              <a:spcAft>
                <a:spcPts val="0"/>
              </a:spcAft>
              <a:buNone/>
            </a:pPr>
            <a:r>
              <a:rPr b="1" lang="ca"/>
              <a:t>Características:</a:t>
            </a:r>
            <a:endParaRPr b="1"/>
          </a:p>
          <a:p>
            <a:pPr indent="0" lvl="0" marL="457200" rtl="0" algn="l">
              <a:spcBef>
                <a:spcPts val="0"/>
              </a:spcBef>
              <a:spcAft>
                <a:spcPts val="0"/>
              </a:spcAft>
              <a:buNone/>
            </a:pPr>
            <a:r>
              <a:rPr lang="ca"/>
              <a:t>Alta sensibilitat als canvis de moda.</a:t>
            </a:r>
            <a:endParaRPr/>
          </a:p>
          <a:p>
            <a:pPr indent="0" lvl="0" marL="457200" rtl="0" algn="l">
              <a:spcBef>
                <a:spcPts val="0"/>
              </a:spcBef>
              <a:spcAft>
                <a:spcPts val="0"/>
              </a:spcAft>
              <a:buNone/>
            </a:pPr>
            <a:r>
              <a:rPr lang="ca"/>
              <a:t>Cadenes de subministrament internacionals.</a:t>
            </a:r>
            <a:endParaRPr/>
          </a:p>
          <a:p>
            <a:pPr indent="0" lvl="0" marL="457200" rtl="0" algn="l">
              <a:spcBef>
                <a:spcPts val="0"/>
              </a:spcBef>
              <a:spcAft>
                <a:spcPts val="0"/>
              </a:spcAft>
              <a:buNone/>
            </a:pPr>
            <a:r>
              <a:rPr lang="ca"/>
              <a:t>Un mercat amb molts actors.</a:t>
            </a:r>
            <a:endParaRPr/>
          </a:p>
          <a:p>
            <a:pPr indent="0" lvl="0" marL="457200" rtl="0" algn="l">
              <a:spcBef>
                <a:spcPts val="0"/>
              </a:spcBef>
              <a:spcAft>
                <a:spcPts val="0"/>
              </a:spcAft>
              <a:buNone/>
            </a:pPr>
            <a:r>
              <a:rPr lang="ca"/>
              <a:t>Augment de la rellevància del comerç electrònic.</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Diapositiva 1: El sector textil en la economía global</a:t>
            </a:r>
            <a:endParaRPr/>
          </a:p>
          <a:p>
            <a:pPr indent="0" lvl="0" marL="0" rtl="0" algn="l">
              <a:spcBef>
                <a:spcPts val="0"/>
              </a:spcBef>
              <a:spcAft>
                <a:spcPts val="0"/>
              </a:spcAft>
              <a:buNone/>
            </a:pPr>
            <a:r>
              <a:rPr lang="ca"/>
              <a:t>El sector textil es una de las industrias más dinámicas y globalizadas del mundo.</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Abarca desde la producción de materias primas (como algodón y fibras sintéticas) hasta la confección y comercialización de prendas de vestir.</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Su evolución está marcada por la rapidez en los cambios de tendencias, la automatización y la creciente presión por la sostenibilidad.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La moda rápida ("fast fashion") ha transformado el consumo, impulsando la rotación constante de productos en el mercado.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4875f2ad5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4875f2ad5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4875f2ad5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4875f2ad5a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973f491a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973f491a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fb67d3741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fb67d3741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875f2ad5a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875f2ad5a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[3] https://www.researchgate.net/publication/359789758_Inditex_y_la_ventaja_competitiva_de_la_fast_fashion_espanola_1985-2019</a:t>
            </a:r>
            <a:endParaRPr/>
          </a:p>
          <a:p>
            <a:pPr indent="0" lvl="0" marL="0" rtl="0" algn="l">
              <a:spcBef>
                <a:spcPts val="0"/>
              </a:spcBef>
              <a:spcAft>
                <a:spcPts val="0"/>
              </a:spcAft>
              <a:buNone/>
            </a:pPr>
            <a:r>
              <a:rPr lang="ca"/>
              <a:t>[4] </a:t>
            </a:r>
            <a:r>
              <a:rPr lang="ca" u="sng">
                <a:solidFill>
                  <a:schemeClr val="hlink"/>
                </a:solidFill>
                <a:hlinkClick r:id="rId2"/>
              </a:rPr>
              <a:t>https://link.springer.com/article/10.1007/s43615-023-00322-w</a:t>
            </a:r>
            <a:endParaRPr/>
          </a:p>
          <a:p>
            <a:pPr indent="0" lvl="0" marL="0" rtl="0" algn="l">
              <a:spcBef>
                <a:spcPts val="0"/>
              </a:spcBef>
              <a:spcAft>
                <a:spcPts val="0"/>
              </a:spcAft>
              <a:buNone/>
            </a:pPr>
            <a:r>
              <a:rPr lang="ca"/>
              <a:t>[5] https://www.eleconomista.es/retail-consumo/noticias/13133388/12/24/inditex-mango-tendam-hm-primark-y-shein-acaparan-ya-una-cuota-del-65-en-el-textil.html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fb67d374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fb67d374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En la industria textil, los métodos de distribución tradicionales incluyen:</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Tiendas físicas: Las marcas venden sus productos directamente al consumidor final a través de establecimientos propios o franquiciados.</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Mayoristas: Las empresas venden grandes volúmenes de productos a intermediarios que luego distribuyen a minoristas más pequeños.</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Canales online: La venta directa al consumidor a través de plataformas de comercio electrónico propias o de terceros ha cobrado gran relevancia en los últimos años.</a:t>
            </a:r>
            <a:endParaRPr/>
          </a:p>
          <a:p>
            <a:pPr indent="0" lvl="0" marL="0" rtl="0" algn="l">
              <a:spcBef>
                <a:spcPts val="0"/>
              </a:spcBef>
              <a:spcAft>
                <a:spcPts val="0"/>
              </a:spcAft>
              <a:buNone/>
            </a:pPr>
            <a:r>
              <a:rPr lang="ca"/>
              <a:t>Además, la logística y la ubicación estratégica de los centros de distribución son fundamentales para garantizar una entrega eficiente y oportuna de los productos. Por ejemplo, Zara cuenta con centros logísticos estratégicamente ubicados que le permiten distribuir sus productos de manera eficiente a nivel global.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875f2ad5a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875f2ad5a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[6] https://www.scirp.org/html/3-1531766_108440.htm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En la industria textil, los métodos de distribución tradicionales incluyen:</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Tiendas físicas: Las marcas venden sus productos directamente al consumidor final a través de establecimientos propios o franquiciados.</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Mayoristas: Las empresas venden grandes volúmenes de productos a intermediarios que luego distribuyen a minoristas más pequeños.</a:t>
            </a:r>
            <a:endParaRPr/>
          </a:p>
          <a:p>
            <a:pPr indent="0" lvl="0" marL="0" rtl="0" algn="l">
              <a:spcBef>
                <a:spcPts val="0"/>
              </a:spcBef>
              <a:spcAft>
                <a:spcPts val="0"/>
              </a:spcAft>
              <a:buNone/>
            </a:pPr>
            <a:r>
              <a:rPr lang="ca"/>
              <a:t>•</a:t>
            </a:r>
            <a:endParaRPr/>
          </a:p>
          <a:p>
            <a:pPr indent="0" lvl="0" marL="0" rtl="0" algn="l">
              <a:spcBef>
                <a:spcPts val="0"/>
              </a:spcBef>
              <a:spcAft>
                <a:spcPts val="0"/>
              </a:spcAft>
              <a:buNone/>
            </a:pPr>
            <a:r>
              <a:rPr lang="ca"/>
              <a:t>Canales online: La venta directa al consumidor a través de plataformas de comercio electrónico propias o de terceros ha cobrado gran relevancia en los últimos años.</a:t>
            </a:r>
            <a:endParaRPr/>
          </a:p>
          <a:p>
            <a:pPr indent="0" lvl="0" marL="0" rtl="0" algn="l">
              <a:spcBef>
                <a:spcPts val="0"/>
              </a:spcBef>
              <a:spcAft>
                <a:spcPts val="0"/>
              </a:spcAft>
              <a:buNone/>
            </a:pPr>
            <a:r>
              <a:rPr lang="ca"/>
              <a:t>Además, la logística y la ubicación estratégica de los centros de distribución son fundamentales para garantizar una entrega eficiente y oportuna de los productos. Por ejemplo, Zara cuenta con centros logísticos estratégicamente ubicados que le permiten distribuir sus productos de manera eficiente a nivel global.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875f2ad5a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875f2ad5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[7] </a:t>
            </a:r>
            <a:r>
              <a:rPr lang="ca" u="sng">
                <a:solidFill>
                  <a:schemeClr val="hlink"/>
                </a:solidFill>
                <a:hlinkClick r:id="rId2"/>
              </a:rPr>
              <a:t>https://d1wqtxts1xzle7.cloudfront.net/61061578/Zara_Case_Study20191029-42781-f73lj1-libre.pdf?1572387307=&amp;response-content-disposition=inline%3B+filename%3DSuper_Responsive_Supply_Chain_The_Case_o.pdf&amp;Expires=1744059831&amp;Signature=JTDl21BGn-LjKaeJ5GyGudR-gjTga6vDWDCBXBigBOBBsuXZhvupAfdr8w0UaWtieQyu~nAOXRmpMpc0K5gljaNkoRUKE~Co9VLgAjnQKDZgA8lmRei-rJW~pVQZy5r8w1WfAtX~gbk3mh-o6JCu8KTj9YtNrV~V4Fc8PT3zwCzYSeTDu3DSoQGiXFGDjHydbK8zwPj64zn-gVQBjAd62b9eMZT2F~3NVLF~ckvZAEMl0Vo51MX-8SGLbqscFFWgWiJoZdVCDgrbBAlMLt9pn5w0m0edlBA2E6ucmW0W3ClyKWirZ04Z3xWSGJXvo~NK0R-wTIDVnWDaJf8wWOXkTQ__&amp;Key-Pair-Id=APKAJLOHF5GGSLRBV4Z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[8] https://gupea.ub.gu.se/handle/2077/25661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973f491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973f491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[9] </a:t>
            </a:r>
            <a:r>
              <a:rPr lang="ca" sz="1000">
                <a:solidFill>
                  <a:srgbClr val="222222"/>
                </a:solidFill>
                <a:highlight>
                  <a:srgbClr val="FFFFFF"/>
                </a:highlight>
              </a:rPr>
              <a:t>Jackson, Tim. "The process of fashion trend development leading to a season." </a:t>
            </a:r>
            <a:r>
              <a:rPr i="1" lang="ca" sz="1000">
                <a:solidFill>
                  <a:srgbClr val="222222"/>
                </a:solidFill>
                <a:highlight>
                  <a:srgbClr val="FFFFFF"/>
                </a:highlight>
              </a:rPr>
              <a:t>Fashion marketing: Contemporary issues</a:t>
            </a:r>
            <a:r>
              <a:rPr lang="ca" sz="1000">
                <a:solidFill>
                  <a:srgbClr val="222222"/>
                </a:solidFill>
                <a:highlight>
                  <a:srgbClr val="FFFFFF"/>
                </a:highlight>
              </a:rPr>
              <a:t>. Routledge, 2012. 142-155.</a:t>
            </a:r>
            <a:endParaRPr sz="1000">
              <a:solidFill>
                <a:srgbClr val="222222"/>
              </a:solidFill>
              <a:highlight>
                <a:srgbClr val="FFFFFF"/>
              </a:highlight>
            </a:endParaRPr>
          </a:p>
          <a:p>
            <a:pPr indent="0" lvl="0" marL="0" rtl="0" algn="l">
              <a:spcBef>
                <a:spcPts val="0"/>
              </a:spcBef>
              <a:spcAft>
                <a:spcPts val="0"/>
              </a:spcAft>
              <a:buNone/>
            </a:pPr>
            <a:r>
              <a:rPr lang="ca" sz="1000">
                <a:solidFill>
                  <a:srgbClr val="222222"/>
                </a:solidFill>
                <a:highlight>
                  <a:srgbClr val="FFFFFF"/>
                </a:highlight>
              </a:rPr>
              <a:t>[10]https://www.ceeol.com/search/article-detail?id=1095912</a:t>
            </a:r>
            <a:endParaRPr sz="1000">
              <a:solidFill>
                <a:srgbClr val="222222"/>
              </a:solidFill>
              <a:highlight>
                <a:srgbClr val="FFFFFF"/>
              </a:highlight>
            </a:endParaRPr>
          </a:p>
          <a:p>
            <a:pPr indent="0" lvl="0" marL="0" rtl="0" algn="l">
              <a:spcBef>
                <a:spcPts val="0"/>
              </a:spcBef>
              <a:spcAft>
                <a:spcPts val="0"/>
              </a:spcAft>
              <a:buNone/>
            </a:pPr>
            <a:r>
              <a:rPr lang="ca" sz="1000">
                <a:solidFill>
                  <a:srgbClr val="222222"/>
                </a:solidFill>
                <a:highlight>
                  <a:srgbClr val="FFFFFF"/>
                </a:highlight>
              </a:rPr>
              <a:t>[11]tekstila_administracio, «Fast Fashion: Cuatro temporadas en un día», Tekstila. Accedido: 22 de octubre de 2024. [En línea]. Disponible en:</a:t>
            </a:r>
            <a:endParaRPr sz="10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ca" sz="1000">
                <a:solidFill>
                  <a:srgbClr val="222222"/>
                </a:solidFill>
                <a:highlight>
                  <a:srgbClr val="FFFFFF"/>
                </a:highlight>
              </a:rPr>
              <a:t>https://tekstila.net/fast-fashion-cuatro-temporadas-un-dia/</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Anàlisi Competitiva: Punts Clau Diferencials de ZARA en el Mercat de la Moda RàpidaI. Introducció: Zara com a Líder en Moda Ràpida i la Necessitat de Destacar Avantatges CompetitiusZara, una marca insígnia del grup Inditex, s'ha consolidat com un líder mundial en el dinàmic sector de la moda ràpida, tal com es reflecteix en la seva àmplia presència global i la seva capacitat per influir en les tendències del mercat. No obstant això, aquest èxit no està exempt de la intensa competència d'altres marques destacades que operen en el mateix segment. El mercat tèxtil és altament competitiu, amb marques internacionals que constantment busquen captar l'atenció i la despesa dels consumidors. Entre els principals competidors de Zara es troben H&amp;M, Mango, Primark i Shein, cadascun amb el seu propi model de negoci i proposta de valor. Per a Zara, mantenir la seva posició de lideratge requereix una comprensió profunda del panorama competitiu i la capacitat de destacar els seus avantatges únics davant d'aquests rivals. Aquesta anàlisi té com a objectiu identificar els punts clau que caracteritzen Zara i la diferencien dels seus principals competidors, amb la finalitat de proporcionar una base sòlida per a una presentació comparativa.II. Anàlisi Comparativa dels Competidors de Zara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 H&amp;M:</a:t>
            </a:r>
            <a:endParaRPr/>
          </a:p>
          <a:p>
            <a:pPr indent="0" lvl="0" marL="0" rtl="0" algn="l">
              <a:spcBef>
                <a:spcPts val="0"/>
              </a:spcBef>
              <a:spcAft>
                <a:spcPts val="0"/>
              </a:spcAft>
              <a:buNone/>
            </a:pPr>
            <a:r>
              <a:rPr lang="ca"/>
              <a:t>H&amp;M, una cadena sueca, es presenta com un dels rivals més directes de Zara a nivell mundial en el mercat de la moda ràpida [text usuari]. La companyia ha establert una presència significativa als Estats Units, amb una àmplia xarxa de botigues.1 El seu model de negoci se centra en oferir moda assequible amb un creixent èmfasi en la sostenibilitat, amb l'ambiciós objectiu d'aconseguir un model de negoci completament circular i amb un impacte climàtic positiu per a l'any 2040.3 No obstant això, la seva estratègia de producció es basa principalment en la fabricació a la Xina i Bangladesh, fet que la fa dependent dels seus dissenyadors per anticipar les tendències amb una antelació considerable abans que els productes arribin a les botigues.1 En termes de presència física, H&amp;M supera a Zara en nombre de botigues a nivell global.2</a:t>
            </a:r>
            <a:endParaRPr/>
          </a:p>
          <a:p>
            <a:pPr indent="0" lvl="0" marL="0" rtl="0" algn="l">
              <a:spcBef>
                <a:spcPts val="0"/>
              </a:spcBef>
              <a:spcAft>
                <a:spcPts val="0"/>
              </a:spcAft>
              <a:buNone/>
            </a:pPr>
            <a:r>
              <a:rPr lang="ca"/>
              <a:t>Entre les fortaleses d'H&amp;M es destaca la seva extensa xarxa de botigues a nivell mundial, especialment als Estats Units, on ha aconseguit una penetració de mercat més gran que Zara.2 A més, la marca és coneguda pels seus preus assequibles, que la fan accessible a una àmplia base de consumidors.2 Les seves iniciatives en matèria de sostenibilitat, com l'objectiu de circularitat per al 2040 3, representen un punt fort creixent per a un segment de consumidors cada vegada més conscient de l'impacte ambiental de la indústria de la moda. A més, H&amp;M ha utilitzat col·laboracions amb dissenyadors famosos per afegir un element de desitjabilitat i exclusivitat a algunes de les seves col·leccions.5</a:t>
            </a:r>
            <a:endParaRPr/>
          </a:p>
          <a:p>
            <a:pPr indent="0" lvl="0" marL="0" rtl="0" algn="l">
              <a:spcBef>
                <a:spcPts val="0"/>
              </a:spcBef>
              <a:spcAft>
                <a:spcPts val="0"/>
              </a:spcAft>
              <a:buNone/>
            </a:pPr>
            <a:r>
              <a:rPr lang="ca"/>
              <a:t>Malgrat aquestes fortaleses, H&amp;M presenta algunes debilitats en comparació amb Zara. La seva dependència de la producció externalitzada en països llunyans comporta temps de resposta més llargs per adaptar-se a les tendències emergents.3 Aquesta estructura podria dificultar la seva capacitat per mantenir el ritme de les tendències de moda més ràpides en comparació amb la agilitat de Zara.4 En un mercat cada vegada més dinàmic, la marca H&amp;M podria estar experimentant dificultats per definir clarament la seva identitat davant la nova competència, especialment en el sector de la moda ràpida en línia.1 A més, en mercats específics com Espanya, H&amp;M ha vist disminuir la seva quota de mercat davant de l'avanç de Zara i Mango, fet que suggereix que les estratègies d'aquests competidors podrien ser més efectives en aquest context.9 La necessitat de predir les tendències amb antelació 1 contrasta amb la capacitat de Zara de respondre a elles en temps real, possiblement fent a H&amp;M més vulnerable a errors en la predicció de les preferències dels consumidors.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B. Mango:</a:t>
            </a:r>
            <a:endParaRPr/>
          </a:p>
          <a:p>
            <a:pPr indent="0" lvl="0" marL="0" rtl="0" algn="l">
              <a:spcBef>
                <a:spcPts val="0"/>
              </a:spcBef>
              <a:spcAft>
                <a:spcPts val="0"/>
              </a:spcAft>
              <a:buNone/>
            </a:pPr>
            <a:r>
              <a:rPr lang="ca"/>
              <a:t>Mango, una altra empresa espanyola, competeix directament amb Zara en el mateix segment de mercat [text usuari]. La companyia percep un mercat resilient als Estats Units, indicant potencial de creixement en aquest territori.1 A més, Mango ha aconseguit augmentar la seva quota de mercat a Espanya, demostrant una sòlida actuació en el seu mercat local.9 El seu estil es percep com més "europeu", possiblement atraient a un segment de consumidors amb aquestes preferències estètiques.1</a:t>
            </a:r>
            <a:endParaRPr/>
          </a:p>
          <a:p>
            <a:pPr indent="0" lvl="0" marL="0" rtl="0" algn="l">
              <a:spcBef>
                <a:spcPts val="0"/>
              </a:spcBef>
              <a:spcAft>
                <a:spcPts val="0"/>
              </a:spcAft>
              <a:buNone/>
            </a:pPr>
            <a:r>
              <a:rPr lang="ca"/>
              <a:t>Una de les principals fortaleses de Mango rau en el seu origen espanyol compartit amb Zara, fet que podria implicar una comprensió similar de les tendències de moda i les preferències dels consumidors en certs mercats, especialment a Espanya.9 El fet que Mango estigui guanyant quota de mercat a H&amp;M a Espanya 9 suggereix que la seva estratègia podria estar ressonant amb els consumidors espanyols. La seva percepció d'un mercat nord-americà resilient 1 podria indicar una estratègia de creixement enfocada en aquest mercat.</a:t>
            </a:r>
            <a:endParaRPr/>
          </a:p>
          <a:p>
            <a:pPr indent="0" lvl="0" marL="0" rtl="0" algn="l">
              <a:spcBef>
                <a:spcPts val="0"/>
              </a:spcBef>
              <a:spcAft>
                <a:spcPts val="0"/>
              </a:spcAft>
              <a:buNone/>
            </a:pPr>
            <a:r>
              <a:rPr lang="ca"/>
              <a:t>Tot i aquestes fortaleses, la informació detallada sobre el model de negoci específic de Mango en comparació amb Zara és limitada en els fragments proporcionats. Tot i que comparteixen origen i segment de mercat, la seva quota de mercat global podria ser inferior a la de Zara, indicant una menor escala o abast internacional.5 La seva estratègia als Estats Units, enfocada en un consumidor "més resilient" 1, podria diferir de l'enfocament de Zara, possiblement dirigint-se a un segment demogràfic lleugerament diferent o concentrant-se en categories de productes diferents dins del mercat nord-americà.</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C. Primark:</a:t>
            </a:r>
            <a:endParaRPr/>
          </a:p>
          <a:p>
            <a:pPr indent="0" lvl="0" marL="0" rtl="0" algn="l">
              <a:spcBef>
                <a:spcPts val="0"/>
              </a:spcBef>
              <a:spcAft>
                <a:spcPts val="0"/>
              </a:spcAft>
              <a:buNone/>
            </a:pPr>
            <a:r>
              <a:rPr lang="ca"/>
              <a:t>Primark és coneguda pel seu model de negoci basat en el baix cost.1 Tot i ser un actor relativament nou als Estats Units, es considera que té el potencial de convertir-se en una amenaça competitiva per a marques més establertes en els centres comercials.1 Més del 50% de la seva oferta es compon de productes bàsics, fet que indica un enfocament en peces essencials a preus molt competitius.1 A diferència de Zara i altres competidors, Primark es centra exclusivament en botigues físiques, sense aprofitar el canal de vendes en línia.3 La companyia minimitza els costos de producció per poder oferir preus extremadament baixos als consumidors.3</a:t>
            </a:r>
            <a:endParaRPr/>
          </a:p>
          <a:p>
            <a:pPr indent="0" lvl="0" marL="0" rtl="0" algn="l">
              <a:spcBef>
                <a:spcPts val="0"/>
              </a:spcBef>
              <a:spcAft>
                <a:spcPts val="0"/>
              </a:spcAft>
              <a:buNone/>
            </a:pPr>
            <a:r>
              <a:rPr lang="ca"/>
              <a:t>La principal fortalesa de Primark resideix en els seus preus extremadament baixos, que la fan molt atractiva per a consumidors sensibles al preu.1 La seva forta presència en centres comercials li permet arribar a un gran nombre de clients que prefereixen la compra física.1 La seva capacitat per atraure caçadors de gangues 7 demostra la seva proposta de valor centrada en l'assequibilitat.</a:t>
            </a:r>
            <a:endParaRPr/>
          </a:p>
          <a:p>
            <a:pPr indent="0" lvl="0" marL="0" rtl="0" algn="l">
              <a:spcBef>
                <a:spcPts val="0"/>
              </a:spcBef>
              <a:spcAft>
                <a:spcPts val="0"/>
              </a:spcAft>
              <a:buNone/>
            </a:pPr>
            <a:r>
              <a:rPr lang="ca"/>
              <a:t>No obstant això, el model de negoci de Primark també presenta debilitats en comparació amb Zara. La manca de vendes en línia la priva d'un canal de distribució cada vegada més important i la fa perdre oportunitats en el mercat del comerç electrònic, on Zara té una presència consolidada.3 La seva oferta, centrada principalment en productes bàsics, podria fer-la menys àgil a l'hora de respondre a les tendències de moda ràpida en comparació amb Zara.1 La seva estratègia de preus baixos, tot i ser un avantatge per a certs consumidors, podria implicar menys flexibilitat per adaptar-se ràpidament a les tendències de moda en constant canvi.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D. Shein:</a:t>
            </a:r>
            <a:endParaRPr/>
          </a:p>
          <a:p>
            <a:pPr indent="0" lvl="0" marL="0" rtl="0" algn="l">
              <a:spcBef>
                <a:spcPts val="0"/>
              </a:spcBef>
              <a:spcAft>
                <a:spcPts val="0"/>
              </a:spcAft>
              <a:buNone/>
            </a:pPr>
            <a:r>
              <a:rPr lang="ca"/>
              <a:t>Shein, una empresa xinesa, ha experimentat un creixement notable en els darrers anys, especialment en l'àmbit de les vendes en línia.1 Se la considera la marca pionera de la "ultra-fast fashion".6 La seva capacitat per lliurar col·leccions senceres en temps rècord, amb un nombre de nous articles molt superior al de Zara i H&amp;M 6, la distingeix en el mercat. Durant la pandèmia de COVID-19, Shein va superar a H&amp;M i Zara en quota de mercat als Estats Units, evidenciant la seva creixent influència.10 La majoria de les seves transaccions es concentren en les bandes de preu més baixes, reflectint el seu enfocament en l'assequibilitat.11</a:t>
            </a:r>
            <a:endParaRPr/>
          </a:p>
          <a:p>
            <a:pPr indent="0" lvl="0" marL="0" rtl="0" algn="l">
              <a:spcBef>
                <a:spcPts val="0"/>
              </a:spcBef>
              <a:spcAft>
                <a:spcPts val="0"/>
              </a:spcAft>
              <a:buNone/>
            </a:pPr>
            <a:r>
              <a:rPr lang="ca"/>
              <a:t>La principal fortalesa de Shein rau en el seu domini del mercat de la moda ràpida en línia, on ha aconseguit una quota de mercat significativa.6 La seva velocitat de llançament de nous productes és incomparable, superant amb escreix la capacitat de Zara i altres competidors.6 El seu creixement en els darrers anys ha estat exponencial, demostrant la seva capacitat per connectar amb els consumidors en línia.6 A més, els seus preus generalment més baixos la fan atractiva per a un segment ampli de compradors.1</a:t>
            </a:r>
            <a:endParaRPr/>
          </a:p>
          <a:p>
            <a:pPr indent="0" lvl="0" marL="0" rtl="0" algn="l">
              <a:spcBef>
                <a:spcPts val="0"/>
              </a:spcBef>
              <a:spcAft>
                <a:spcPts val="0"/>
              </a:spcAft>
              <a:buNone/>
            </a:pPr>
            <a:r>
              <a:rPr lang="ca"/>
              <a:t>Malgrat el seu èxit, el model de negoci de Shein també presenta possibles debilitats en comparació amb Zara. El seu enfocament en la "ultra-fast fashion" podria generar preocupacions sobre la qualitat percebuda dels seus productes, així com sobre la sostenibilitat i les pràctiques laborals.4 Zara podria gaudir d'una percepció de marca més "premium" o de millor qualitat per a alguns consumidors.2 La seva dependència exclusiva de les vendes en línia podria limitar el seu accés a aquells consumidors que prefereixen la compra física. La gran quantitat de nous articles i la rapidesa amb què canvien les seves col·leccions podrien dificultar la fidelització dels clients a llarg termini en comparació amb marques amb una imatge més definida.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III. Identificació dels Punts Clau Diferencials de Zara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 Velocitat i Agilitat Superior en la Cadena de Subministrament:</a:t>
            </a:r>
            <a:endParaRPr/>
          </a:p>
          <a:p>
            <a:pPr indent="0" lvl="0" marL="0" rtl="0" algn="l">
              <a:spcBef>
                <a:spcPts val="0"/>
              </a:spcBef>
              <a:spcAft>
                <a:spcPts val="0"/>
              </a:spcAft>
              <a:buNone/>
            </a:pPr>
            <a:r>
              <a:rPr lang="ca"/>
              <a:t>Un dels elements distintius clau de Zara és la seva excepcional velocitat i agilitat en la cadena de subministrament. La companyia ha demostrat una capacitat notable per dissenyar, produir i distribuir nous productes en un termini aproximat de dues setmanes, un interval de temps significativament més curt que el dels seus competidors, com H&amp;M 3, que depèn en gran mesura de la producció externalitzada. Aquesta agilitat es fonamenta en la seva estratègia d'integració vertical, on una part substancial de la producció es realitza a prop de la seva seu central a Espanya.1 Aquesta proximitat contrasta amb la major dependència de la fabricació a Àsia per part de competidors com H&amp;M i Shein. Aquesta capacitat de resposta ràpida permet a Zara adaptar-se amb promptitud a les tendències de moda emergents i minimitzar la quantitat d'inventari excedent 3, reduint així la necessitat de recórrer a grans descomptes en comparació amb la mitjana del sector.16 La seva habilitat per modificar articles existents en tan sols dues setmanes 21 subratlla encara més la seva agilitat.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B. Model de Negoci Centrat en la Demanda i la Rotació Ràpida de Col·leccions:</a:t>
            </a:r>
            <a:endParaRPr/>
          </a:p>
          <a:p>
            <a:pPr indent="0" lvl="0" marL="0" rtl="0" algn="l">
              <a:spcBef>
                <a:spcPts val="0"/>
              </a:spcBef>
              <a:spcAft>
                <a:spcPts val="0"/>
              </a:spcAft>
              <a:buNone/>
            </a:pPr>
            <a:r>
              <a:rPr lang="ca"/>
              <a:t>El model de negoci de Zara es caracteritza per la producció de col·leccions més petites que s'actualitzen constantment, amb una freqüència mitjana de cada dues setmanes, en resposta directa a la demanda dels clients.6 Aquesta rotació ràpida supera significativament la freqüència amb què els competidors canvien els seus dissenys.15 Aquesta estratègia deliberada crea una sensació d'urgència i exclusivitat entre els consumidors, encoratjant-los a visitar les botigues amb més freqüència per no perdre's les últimes novetats ("compra-ho quan ho vegis" 13) 5, a diferència de models amb col·leccions més estàtiques al llarg de la temporada. A més, Zara produeix un nombre molt més gran d'estils per any en comparació amb els seus competidors (al voltant de 10.000 davant dels 2.000-4.000 de la competència 5), oferint una gamma més àmplia d'opcions i augmentant les probabilitats que els clients trobin allò que busquen.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C. Integració Vertical Estratègica per a la Resposta al Mercat:</a:t>
            </a:r>
            <a:endParaRPr/>
          </a:p>
          <a:p>
            <a:pPr indent="0" lvl="0" marL="0" rtl="0" algn="l">
              <a:spcBef>
                <a:spcPts val="0"/>
              </a:spcBef>
              <a:spcAft>
                <a:spcPts val="0"/>
              </a:spcAft>
              <a:buNone/>
            </a:pPr>
            <a:r>
              <a:rPr lang="ca"/>
              <a:t>Zara manté un control significatiu sobre la seva cadena de valor, que abasta des del disseny i la fabricació fins a la distribució i la venda al detall.3 Aquesta integració és més pronunciada que en competidors que externalitzen una part considerable de la seva producció.3 Aquest control exhaustiu permet una major flexibilitat per ajustar la producció en funció de la demanda del mercat en temps real 7, permetent a Zara utilitzar un sistema de "pull" (basat en la demanda) en contraposició a un sistema de "push" (basat en la predicció de tendències).18 La proximitat de les instal·lacions de producció a la seva seu central a Espanya (nearshoring) facilita una resposta ràpida i una coordinació eficient en totes les etapes del procés.1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D. Estratègia de Màrqueting Discreta i Centrada en l'Experiència de Compra:</a:t>
            </a:r>
            <a:endParaRPr/>
          </a:p>
          <a:p>
            <a:pPr indent="0" lvl="0" marL="0" rtl="0" algn="l">
              <a:spcBef>
                <a:spcPts val="0"/>
              </a:spcBef>
              <a:spcAft>
                <a:spcPts val="0"/>
              </a:spcAft>
              <a:buNone/>
            </a:pPr>
            <a:r>
              <a:rPr lang="ca"/>
              <a:t>Històricament, Zara ha invertit una quantitat relativament petita en publicitat i màrqueting convencional 7, amb una despesa significativament inferior a la dels seus competidors.18 En canvi, la seva estratègia es centra en la ubicació estratègica de les seves botigues en zones de gran afluència, el disseny atractiu i minimalista dels seus espais comercials i una experiència de compra dinàmica caracteritzada per la constant arribada de novetats.7 Aquesta aproximació busca crear una imatge de marca basada en la qualitat i el disseny sense dependre excessivament de la publicitat tradicional, fet que podria contribuir a una percepció de valor per als clients.18 La marca també posa un èmfasi significatiu en la recopilació i utilització del feedback dels clients per informar les seves decisions de disseny i producció.12</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IV. Redacció dels Punts Clau en Català amb Referències</a:t>
            </a:r>
            <a:endParaRPr/>
          </a:p>
          <a:p>
            <a:pPr indent="0" lvl="0" marL="0" rtl="0" algn="l">
              <a:spcBef>
                <a:spcPts val="0"/>
              </a:spcBef>
              <a:spcAft>
                <a:spcPts val="0"/>
              </a:spcAft>
              <a:buNone/>
            </a:pPr>
            <a:r>
              <a:rPr lang="ca"/>
              <a:t>Cadena de subministrament àgil i ràpida 3</a:t>
            </a:r>
            <a:endParaRPr/>
          </a:p>
          <a:p>
            <a:pPr indent="0" lvl="0" marL="0" rtl="0" algn="l">
              <a:spcBef>
                <a:spcPts val="0"/>
              </a:spcBef>
              <a:spcAft>
                <a:spcPts val="0"/>
              </a:spcAft>
              <a:buNone/>
            </a:pPr>
            <a:r>
              <a:rPr lang="ca"/>
              <a:t>Rotació constant de col·leccions 6</a:t>
            </a:r>
            <a:endParaRPr/>
          </a:p>
          <a:p>
            <a:pPr indent="0" lvl="0" marL="0" rtl="0" algn="l">
              <a:spcBef>
                <a:spcPts val="0"/>
              </a:spcBef>
              <a:spcAft>
                <a:spcPts val="0"/>
              </a:spcAft>
              <a:buNone/>
            </a:pPr>
            <a:r>
              <a:rPr lang="ca"/>
              <a:t>Integració vertical per a la resposta 12</a:t>
            </a:r>
            <a:endParaRPr/>
          </a:p>
          <a:p>
            <a:pPr indent="0" lvl="0" marL="0" rtl="0" algn="l">
              <a:spcBef>
                <a:spcPts val="0"/>
              </a:spcBef>
              <a:spcAft>
                <a:spcPts val="0"/>
              </a:spcAft>
              <a:buNone/>
            </a:pPr>
            <a:r>
              <a:rPr lang="ca"/>
              <a:t>Màrqueting discret i experiència 7</a:t>
            </a:r>
            <a:endParaRPr/>
          </a:p>
          <a:p>
            <a:pPr indent="0" lvl="0" marL="0" rtl="0" algn="l">
              <a:spcBef>
                <a:spcPts val="0"/>
              </a:spcBef>
              <a:spcAft>
                <a:spcPts val="0"/>
              </a:spcAft>
              <a:buNone/>
            </a:pPr>
            <a:r>
              <a:rPr lang="ca"/>
              <a:t>V. Taules Clau Valuoses per a l'Informe</a:t>
            </a:r>
            <a:endParaRPr/>
          </a:p>
          <a:p>
            <a:pPr indent="0" lvl="0" marL="0" rtl="0" algn="l">
              <a:spcBef>
                <a:spcPts val="0"/>
              </a:spcBef>
              <a:spcAft>
                <a:spcPts val="0"/>
              </a:spcAft>
              <a:buNone/>
            </a:pPr>
            <a:r>
              <a:rPr lang="ca"/>
              <a:t>Taula 1: Comparativa dels Models de Negoci dels Principals Competidors de Zara</a:t>
            </a:r>
            <a:endParaRPr/>
          </a:p>
          <a:p>
            <a:pPr indent="0" lvl="0" marL="0" rtl="0" algn="l">
              <a:spcBef>
                <a:spcPts val="0"/>
              </a:spcBef>
              <a:spcAft>
                <a:spcPts val="0"/>
              </a:spcAft>
              <a:buNone/>
            </a:pPr>
            <a:r>
              <a:rPr lang="ca"/>
              <a:t>CaracterísticaZaraH&amp;MMangoPrimarkSheinModel de Negoci PrincipalModa ràpida centrada en la demandaModa ràpida assequible amb èmfasi en la sostenibilitatModa ràpida en el mateix segment que ZaraModa de baix cost centrada en productes bàsicsUltra-fast fashion exclusivament en líniaCadena de SubministramentIntegració vertical, producció pròxima (nearshoring)Principalment externalitzada a ÀsiaNo detallat als snippetsPrincipalment externalitzada per minimitzar costosPrincipalment externalitzada, gran volum de nous articlesEnfocament de PreusAssequible, amb pocs descomptesAssequible, algunes línies de preu més baixNo detallat als snippetsPreus extremadament baixosGeneralment preus baixosPresència en LíniaSòlida presència en línia i física (model híbrid)Sòlida presència en línia i física (model híbrid)Presència en línia i físicaExclusivament físicaExclusivament en líniaSostenibilitatIniciatives en cursObjectiu de circularitat per al 2040No detallat als snippetsNo detallat als snippetsQüestionable, model "ultra-fast" genera preocupacionsPercepció de Marca ClauModa instantània, tendències ràpides, qualitat acceptable, experiènciaAssequible, amb esforços en sostenibilitat, àmplia xarxa de botiguesEstil europeu, guanyant quota a EspanyaPreus molt baixos, productes bàsicsModa ultra ràpida, gran varietat, preus baixos</a:t>
            </a:r>
            <a:endParaRPr/>
          </a:p>
          <a:p>
            <a:pPr indent="0" lvl="0" marL="0" rtl="0" algn="l">
              <a:spcBef>
                <a:spcPts val="0"/>
              </a:spcBef>
              <a:spcAft>
                <a:spcPts val="0"/>
              </a:spcAft>
              <a:buNone/>
            </a:pPr>
            <a:r>
              <a:rPr lang="ca"/>
              <a:t>Taula 2: Punts Clau Diferencials de Zara i la seva Evidència</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Punt Clau Diferencial (Català)Descripció ConcisaSnippet de ReferènciaCadena de subministrament àgil i ràpidaCapacitat per dissenyar, produir i distribuir en dues setmanes, amb integració vertical i producció pròxima.3Rotació constant de col·leccionsCol·leccions petites i actualitzades cada dues setmanes, amb molts més estils anuals que la competència.6Integració vertical per a la respostaControl significatiu des del disseny fins a la venda, permetent ajustar la producció segons la demanda.12Màrqueting discret i experiènciaInversió baixa en publicitat tradicional, enfocament en botigues atractives i experiència de compra dinàmica.7</a:t>
            </a:r>
            <a:endParaRPr/>
          </a:p>
          <a:p>
            <a:pPr indent="0" lvl="0" marL="0" rtl="0" algn="l">
              <a:spcBef>
                <a:spcPts val="0"/>
              </a:spcBef>
              <a:spcAft>
                <a:spcPts val="0"/>
              </a:spcAft>
              <a:buNone/>
            </a:pPr>
            <a:r>
              <a:rPr lang="ca"/>
              <a:t>VI. ConclusionsL'anàlisi del panorama competitiu revela que Zara es diferencia dels seus rivals principals en diversos aspectes clau. La seva agilitat i velocitat superior en la cadena de subministrament, impulsada per la integració vertical i la producció pròxima, li permeten respondre a les tendències de moda amb una rapidesa sense precedents. Aquesta capacitat es complementa amb un model de negoci centrat en la demanda i la rotació constant de col·leccions, que crea una sensació d'urgència i manté l'interès dels consumidors. Mentre que competidors com H&amp;M posen un èmfasi creixent en la sostenibilitat i Primark es basa en preus extremadament baixos, Zara ha construït una marca sòlida amb una estratègia de màrqueting discreta que se centra en l'experiència de compra en les seves botigues. L'ascens de Shein com a actor dominant en la moda ràpida en línia presenta un nou desafiament, però la capacitat de Zara per combinar una forta presència física amb una estratègia en línia eficaç i una percepció de marca que podria inclinar-se lleugerament cap a una qualitat superior podrien ser factors clau per mantenir la seva posició de lideratge en el futur. En definitiva, la combinació única d'una cadena de subministrament àgil, una rotació ràpida de productes, una integració vertical estratègica i un enfocament distintiu del màrqueting permet a Zara mantenir un avantatge competitiu significatiu en el dinàmic mercat de la moda ràpida.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08825" y="544475"/>
            <a:ext cx="7734000" cy="7095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5200"/>
              <a:buFont typeface="Lexend Exa SemiBold"/>
              <a:buNone/>
              <a:defRPr sz="4400"/>
            </a:lvl1pPr>
            <a:lvl2pPr lvl="1"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2pPr>
            <a:lvl3pPr lvl="2"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3pPr>
            <a:lvl4pPr lvl="3"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4pPr>
            <a:lvl5pPr lvl="4"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5pPr>
            <a:lvl6pPr lvl="5"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6pPr>
            <a:lvl7pPr lvl="6"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7pPr>
            <a:lvl8pPr lvl="7"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8pPr>
            <a:lvl9pPr lvl="8"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9pPr>
          </a:lstStyle>
          <a:p/>
        </p:txBody>
      </p:sp>
      <p:sp>
        <p:nvSpPr>
          <p:cNvPr id="11" name="Google Shape;11;p2"/>
          <p:cNvSpPr txBox="1"/>
          <p:nvPr>
            <p:ph idx="1" type="subTitle"/>
          </p:nvPr>
        </p:nvSpPr>
        <p:spPr>
          <a:xfrm>
            <a:off x="1841125" y="2176550"/>
            <a:ext cx="2493900" cy="70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8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2" type="ctrTitle"/>
          </p:nvPr>
        </p:nvSpPr>
        <p:spPr>
          <a:xfrm rot="-5400000">
            <a:off x="-524475" y="2767763"/>
            <a:ext cx="3057300" cy="5907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lt1"/>
              </a:buClr>
              <a:buSzPts val="5200"/>
              <a:buFont typeface="Lexend Exa SemiBold"/>
              <a:buNone/>
              <a:defRPr sz="2000"/>
            </a:lvl1pPr>
            <a:lvl2pPr lvl="1"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2pPr>
            <a:lvl3pPr lvl="2"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3pPr>
            <a:lvl4pPr lvl="3"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4pPr>
            <a:lvl5pPr lvl="4"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5pPr>
            <a:lvl6pPr lvl="5"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6pPr>
            <a:lvl7pPr lvl="6"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7pPr>
            <a:lvl8pPr lvl="7"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8pPr>
            <a:lvl9pPr lvl="8" rtl="0" algn="ctr">
              <a:spcBef>
                <a:spcPts val="0"/>
              </a:spcBef>
              <a:spcAft>
                <a:spcPts val="0"/>
              </a:spcAft>
              <a:buClr>
                <a:schemeClr val="lt1"/>
              </a:buClr>
              <a:buSzPts val="5200"/>
              <a:buFont typeface="Lexend Exa SemiBold"/>
              <a:buNone/>
              <a:defRPr sz="5200">
                <a:solidFill>
                  <a:schemeClr val="lt1"/>
                </a:solidFill>
                <a:latin typeface="Lexend Exa SemiBold"/>
                <a:ea typeface="Lexend Exa SemiBold"/>
                <a:cs typeface="Lexend Exa SemiBold"/>
                <a:sym typeface="Lexend Exa SemiBold"/>
              </a:defRPr>
            </a:lvl9pPr>
          </a:lstStyle>
          <a:p/>
        </p:txBody>
      </p:sp>
      <p:sp>
        <p:nvSpPr>
          <p:cNvPr id="13" name="Google Shape;13;p2"/>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a:off x="0" y="4083410"/>
            <a:ext cx="415200" cy="10600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708825" y="548625"/>
            <a:ext cx="5217000" cy="13635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708825" y="2064475"/>
            <a:ext cx="52170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 name="Google Shape;69;p11"/>
          <p:cNvSpPr/>
          <p:nvPr/>
        </p:nvSpPr>
        <p:spPr>
          <a:xfrm>
            <a:off x="0" y="3780000"/>
            <a:ext cx="9144000" cy="136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1"/>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71" name="Google Shape;71;p11"/>
          <p:cNvSpPr txBox="1"/>
          <p:nvPr/>
        </p:nvSpPr>
        <p:spPr>
          <a:xfrm>
            <a:off x="6753075" y="297575"/>
            <a:ext cx="1682100" cy="24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ca" sz="1200">
                <a:solidFill>
                  <a:schemeClr val="dk2"/>
                </a:solidFill>
                <a:latin typeface="Abhaya Libre SemiBold"/>
                <a:ea typeface="Abhaya Libre SemiBold"/>
                <a:cs typeface="Abhaya Libre SemiBold"/>
                <a:sym typeface="Abhaya Libre SemiBold"/>
              </a:rPr>
              <a:t>www.slidesgo.com</a:t>
            </a:r>
            <a:endParaRPr sz="1200">
              <a:solidFill>
                <a:schemeClr val="dk2"/>
              </a:solidFill>
              <a:latin typeface="Abhaya Libre SemiBold"/>
              <a:ea typeface="Abhaya Libre SemiBold"/>
              <a:cs typeface="Abhaya Libre SemiBold"/>
              <a:sym typeface="Abhaya Libre SemiBold"/>
            </a:endParaRPr>
          </a:p>
        </p:txBody>
      </p:sp>
      <p:sp>
        <p:nvSpPr>
          <p:cNvPr id="72" name="Google Shape;7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 name="Shape 75"/>
        <p:cNvGrpSpPr/>
        <p:nvPr/>
      </p:nvGrpSpPr>
      <p:grpSpPr>
        <a:xfrm>
          <a:off x="0" y="0"/>
          <a:ext cx="0" cy="0"/>
          <a:chOff x="0" y="0"/>
          <a:chExt cx="0" cy="0"/>
        </a:xfrm>
      </p:grpSpPr>
      <p:sp>
        <p:nvSpPr>
          <p:cNvPr id="76" name="Google Shape;76;p13"/>
          <p:cNvSpPr txBox="1"/>
          <p:nvPr>
            <p:ph type="title"/>
          </p:nvPr>
        </p:nvSpPr>
        <p:spPr>
          <a:xfrm>
            <a:off x="1350875" y="17331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2" type="title"/>
          </p:nvPr>
        </p:nvSpPr>
        <p:spPr>
          <a:xfrm>
            <a:off x="821475" y="1760950"/>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 type="subTitle"/>
          </p:nvPr>
        </p:nvSpPr>
        <p:spPr>
          <a:xfrm>
            <a:off x="719994" y="22394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idx="3" type="title"/>
          </p:nvPr>
        </p:nvSpPr>
        <p:spPr>
          <a:xfrm>
            <a:off x="4026472" y="17331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3"/>
          <p:cNvSpPr txBox="1"/>
          <p:nvPr>
            <p:ph idx="4" type="subTitle"/>
          </p:nvPr>
        </p:nvSpPr>
        <p:spPr>
          <a:xfrm>
            <a:off x="3403801" y="22394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5" type="title"/>
          </p:nvPr>
        </p:nvSpPr>
        <p:spPr>
          <a:xfrm>
            <a:off x="6718635" y="17331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idx="6" type="subTitle"/>
          </p:nvPr>
        </p:nvSpPr>
        <p:spPr>
          <a:xfrm>
            <a:off x="6087600" y="22394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3"/>
          <p:cNvSpPr txBox="1"/>
          <p:nvPr>
            <p:ph idx="7" type="title"/>
          </p:nvPr>
        </p:nvSpPr>
        <p:spPr>
          <a:xfrm>
            <a:off x="1350900" y="35225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3"/>
          <p:cNvSpPr txBox="1"/>
          <p:nvPr>
            <p:ph idx="8" type="subTitle"/>
          </p:nvPr>
        </p:nvSpPr>
        <p:spPr>
          <a:xfrm>
            <a:off x="719994" y="40288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3"/>
          <p:cNvSpPr txBox="1"/>
          <p:nvPr>
            <p:ph idx="9" type="title"/>
          </p:nvPr>
        </p:nvSpPr>
        <p:spPr>
          <a:xfrm>
            <a:off x="4026472" y="35225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3"/>
          <p:cNvSpPr txBox="1"/>
          <p:nvPr>
            <p:ph idx="13" type="subTitle"/>
          </p:nvPr>
        </p:nvSpPr>
        <p:spPr>
          <a:xfrm>
            <a:off x="3403801" y="40288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4" type="title"/>
          </p:nvPr>
        </p:nvSpPr>
        <p:spPr>
          <a:xfrm>
            <a:off x="6718525" y="3522504"/>
            <a:ext cx="2022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idx="15" type="subTitle"/>
          </p:nvPr>
        </p:nvSpPr>
        <p:spPr>
          <a:xfrm>
            <a:off x="6087600" y="4028869"/>
            <a:ext cx="2366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idx="16"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0" name="Google Shape;90;p13"/>
          <p:cNvSpPr txBox="1"/>
          <p:nvPr>
            <p:ph hasCustomPrompt="1" idx="17" type="title"/>
          </p:nvPr>
        </p:nvSpPr>
        <p:spPr>
          <a:xfrm>
            <a:off x="3494128" y="1760950"/>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18" type="title"/>
          </p:nvPr>
        </p:nvSpPr>
        <p:spPr>
          <a:xfrm>
            <a:off x="6187000" y="1760950"/>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19" type="title"/>
          </p:nvPr>
        </p:nvSpPr>
        <p:spPr>
          <a:xfrm>
            <a:off x="821475" y="3546425"/>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20" type="title"/>
          </p:nvPr>
        </p:nvSpPr>
        <p:spPr>
          <a:xfrm>
            <a:off x="3494128" y="3546425"/>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21" type="title"/>
          </p:nvPr>
        </p:nvSpPr>
        <p:spPr>
          <a:xfrm>
            <a:off x="6187000" y="3546425"/>
            <a:ext cx="503100" cy="484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cxnSp>
        <p:nvCxnSpPr>
          <p:cNvPr id="95" name="Google Shape;95;p13"/>
          <p:cNvCxnSpPr/>
          <p:nvPr/>
        </p:nvCxnSpPr>
        <p:spPr>
          <a:xfrm>
            <a:off x="5952275" y="4780025"/>
            <a:ext cx="3191700" cy="0"/>
          </a:xfrm>
          <a:prstGeom prst="straightConnector1">
            <a:avLst/>
          </a:prstGeom>
          <a:noFill/>
          <a:ln cap="flat" cmpd="sng" w="9525">
            <a:solidFill>
              <a:schemeClr val="dk2"/>
            </a:solidFill>
            <a:prstDash val="solid"/>
            <a:round/>
            <a:headEnd len="med" w="med" type="none"/>
            <a:tailEnd len="med" w="med" type="none"/>
          </a:ln>
        </p:spPr>
      </p:cxnSp>
      <p:pic>
        <p:nvPicPr>
          <p:cNvPr id="96" name="Google Shape;96;p13"/>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97" name="Google Shape;97;p13"/>
          <p:cNvSpPr/>
          <p:nvPr/>
        </p:nvSpPr>
        <p:spPr>
          <a:xfrm>
            <a:off x="0" y="0"/>
            <a:ext cx="15720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9" name="Shape 99"/>
        <p:cNvGrpSpPr/>
        <p:nvPr/>
      </p:nvGrpSpPr>
      <p:grpSpPr>
        <a:xfrm>
          <a:off x="0" y="0"/>
          <a:ext cx="0" cy="0"/>
          <a:chOff x="0" y="0"/>
          <a:chExt cx="0" cy="0"/>
        </a:xfrm>
      </p:grpSpPr>
      <p:sp>
        <p:nvSpPr>
          <p:cNvPr id="100" name="Google Shape;100;p14"/>
          <p:cNvSpPr txBox="1"/>
          <p:nvPr>
            <p:ph type="title"/>
          </p:nvPr>
        </p:nvSpPr>
        <p:spPr>
          <a:xfrm>
            <a:off x="708825" y="2363750"/>
            <a:ext cx="4162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1" name="Google Shape;101;p14"/>
          <p:cNvSpPr txBox="1"/>
          <p:nvPr>
            <p:ph idx="1" type="subTitle"/>
          </p:nvPr>
        </p:nvSpPr>
        <p:spPr>
          <a:xfrm>
            <a:off x="708825" y="542975"/>
            <a:ext cx="41628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2" name="Google Shape;102;p14"/>
          <p:cNvSpPr/>
          <p:nvPr/>
        </p:nvSpPr>
        <p:spPr>
          <a:xfrm rot="-5400000">
            <a:off x="5780700" y="1780200"/>
            <a:ext cx="5143500" cy="158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4"/>
          <p:cNvPicPr preferRelativeResize="0"/>
          <p:nvPr/>
        </p:nvPicPr>
        <p:blipFill>
          <a:blip r:embed="rId2">
            <a:alphaModFix/>
          </a:blip>
          <a:stretch>
            <a:fillRect/>
          </a:stretch>
        </p:blipFill>
        <p:spPr>
          <a:xfrm>
            <a:off x="0" y="4083410"/>
            <a:ext cx="415200" cy="1060085"/>
          </a:xfrm>
          <a:prstGeom prst="rect">
            <a:avLst/>
          </a:prstGeom>
          <a:noFill/>
          <a:ln>
            <a:noFill/>
          </a:ln>
        </p:spPr>
      </p:pic>
      <p:cxnSp>
        <p:nvCxnSpPr>
          <p:cNvPr id="104" name="Google Shape;104;p14"/>
          <p:cNvCxnSpPr/>
          <p:nvPr/>
        </p:nvCxnSpPr>
        <p:spPr>
          <a:xfrm>
            <a:off x="0" y="3203425"/>
            <a:ext cx="2253600" cy="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6" name="Shape 106"/>
        <p:cNvGrpSpPr/>
        <p:nvPr/>
      </p:nvGrpSpPr>
      <p:grpSpPr>
        <a:xfrm>
          <a:off x="0" y="0"/>
          <a:ext cx="0" cy="0"/>
          <a:chOff x="0" y="0"/>
          <a:chExt cx="0" cy="0"/>
        </a:xfrm>
      </p:grpSpPr>
      <p:sp>
        <p:nvSpPr>
          <p:cNvPr id="107" name="Google Shape;107;p15"/>
          <p:cNvSpPr txBox="1"/>
          <p:nvPr>
            <p:ph idx="1" type="subTitle"/>
          </p:nvPr>
        </p:nvSpPr>
        <p:spPr>
          <a:xfrm>
            <a:off x="708825" y="2687250"/>
            <a:ext cx="3373500" cy="86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5"/>
          <p:cNvSpPr txBox="1"/>
          <p:nvPr>
            <p:ph type="title"/>
          </p:nvPr>
        </p:nvSpPr>
        <p:spPr>
          <a:xfrm>
            <a:off x="708825" y="2012700"/>
            <a:ext cx="3373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109" name="Google Shape;109;p15"/>
          <p:cNvPicPr preferRelativeResize="0"/>
          <p:nvPr/>
        </p:nvPicPr>
        <p:blipFill>
          <a:blip r:embed="rId2">
            <a:alphaModFix/>
          </a:blip>
          <a:stretch>
            <a:fillRect/>
          </a:stretch>
        </p:blipFill>
        <p:spPr>
          <a:xfrm>
            <a:off x="0" y="4083403"/>
            <a:ext cx="415200" cy="1060085"/>
          </a:xfrm>
          <a:prstGeom prst="rect">
            <a:avLst/>
          </a:prstGeom>
          <a:noFill/>
          <a:ln>
            <a:noFill/>
          </a:ln>
        </p:spPr>
      </p:pic>
      <p:sp>
        <p:nvSpPr>
          <p:cNvPr id="110" name="Google Shape;110;p15"/>
          <p:cNvSpPr/>
          <p:nvPr/>
        </p:nvSpPr>
        <p:spPr>
          <a:xfrm>
            <a:off x="0" y="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2" name="Shape 112"/>
        <p:cNvGrpSpPr/>
        <p:nvPr/>
      </p:nvGrpSpPr>
      <p:grpSpPr>
        <a:xfrm>
          <a:off x="0" y="0"/>
          <a:ext cx="0" cy="0"/>
          <a:chOff x="0" y="0"/>
          <a:chExt cx="0" cy="0"/>
        </a:xfrm>
      </p:grpSpPr>
      <p:sp>
        <p:nvSpPr>
          <p:cNvPr id="113" name="Google Shape;113;p16"/>
          <p:cNvSpPr/>
          <p:nvPr/>
        </p:nvSpPr>
        <p:spPr>
          <a:xfrm rot="-5400000">
            <a:off x="6314925" y="2314500"/>
            <a:ext cx="51435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6"/>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15" name="Google Shape;115;p16"/>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spTree>
      <p:nvGrpSpPr>
        <p:cNvPr id="117" name="Shape 117"/>
        <p:cNvGrpSpPr/>
        <p:nvPr/>
      </p:nvGrpSpPr>
      <p:grpSpPr>
        <a:xfrm>
          <a:off x="0" y="0"/>
          <a:ext cx="0" cy="0"/>
          <a:chOff x="0" y="0"/>
          <a:chExt cx="0" cy="0"/>
        </a:xfrm>
      </p:grpSpPr>
      <p:sp>
        <p:nvSpPr>
          <p:cNvPr id="118" name="Google Shape;118;p17"/>
          <p:cNvSpPr txBox="1"/>
          <p:nvPr>
            <p:ph hasCustomPrompt="1" type="title"/>
          </p:nvPr>
        </p:nvSpPr>
        <p:spPr>
          <a:xfrm>
            <a:off x="5202075" y="3449302"/>
            <a:ext cx="3233100" cy="82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9" name="Google Shape;119;p17"/>
          <p:cNvSpPr txBox="1"/>
          <p:nvPr>
            <p:ph idx="1" type="subTitle"/>
          </p:nvPr>
        </p:nvSpPr>
        <p:spPr>
          <a:xfrm>
            <a:off x="5202075" y="4155326"/>
            <a:ext cx="3233100" cy="44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7"/>
          <p:cNvSpPr txBox="1"/>
          <p:nvPr>
            <p:ph hasCustomPrompt="1" idx="2" type="title"/>
          </p:nvPr>
        </p:nvSpPr>
        <p:spPr>
          <a:xfrm>
            <a:off x="2637900" y="2208951"/>
            <a:ext cx="38682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1" name="Google Shape;121;p17"/>
          <p:cNvSpPr txBox="1"/>
          <p:nvPr>
            <p:ph idx="3" type="subTitle"/>
          </p:nvPr>
        </p:nvSpPr>
        <p:spPr>
          <a:xfrm>
            <a:off x="2637900" y="2914977"/>
            <a:ext cx="38682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7"/>
          <p:cNvSpPr txBox="1"/>
          <p:nvPr>
            <p:ph hasCustomPrompt="1" idx="4" type="title"/>
          </p:nvPr>
        </p:nvSpPr>
        <p:spPr>
          <a:xfrm>
            <a:off x="720000" y="1057738"/>
            <a:ext cx="32331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3" name="Google Shape;123;p17"/>
          <p:cNvSpPr txBox="1"/>
          <p:nvPr>
            <p:ph idx="5" type="subTitle"/>
          </p:nvPr>
        </p:nvSpPr>
        <p:spPr>
          <a:xfrm>
            <a:off x="720000" y="1763761"/>
            <a:ext cx="32331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24" name="Google Shape;124;p17"/>
          <p:cNvPicPr preferRelativeResize="0"/>
          <p:nvPr/>
        </p:nvPicPr>
        <p:blipFill>
          <a:blip r:embed="rId2">
            <a:alphaModFix/>
          </a:blip>
          <a:stretch>
            <a:fillRect/>
          </a:stretch>
        </p:blipFill>
        <p:spPr>
          <a:xfrm>
            <a:off x="0" y="4083410"/>
            <a:ext cx="415200" cy="1060085"/>
          </a:xfrm>
          <a:prstGeom prst="rect">
            <a:avLst/>
          </a:prstGeom>
          <a:noFill/>
          <a:ln>
            <a:noFill/>
          </a:ln>
        </p:spPr>
      </p:pic>
      <p:cxnSp>
        <p:nvCxnSpPr>
          <p:cNvPr id="125" name="Google Shape;125;p17"/>
          <p:cNvCxnSpPr/>
          <p:nvPr/>
        </p:nvCxnSpPr>
        <p:spPr>
          <a:xfrm>
            <a:off x="5916000" y="1597300"/>
            <a:ext cx="3228000" cy="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17"/>
          <p:cNvSpPr/>
          <p:nvPr/>
        </p:nvSpPr>
        <p:spPr>
          <a:xfrm>
            <a:off x="7572000" y="1350"/>
            <a:ext cx="15720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ph idx="6"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8" name="Google Shape;12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9" name="Shape 129"/>
        <p:cNvGrpSpPr/>
        <p:nvPr/>
      </p:nvGrpSpPr>
      <p:grpSpPr>
        <a:xfrm>
          <a:off x="0" y="0"/>
          <a:ext cx="0" cy="0"/>
          <a:chOff x="0" y="0"/>
          <a:chExt cx="0" cy="0"/>
        </a:xfrm>
      </p:grpSpPr>
      <p:sp>
        <p:nvSpPr>
          <p:cNvPr id="130" name="Google Shape;130;p18"/>
          <p:cNvSpPr txBox="1"/>
          <p:nvPr>
            <p:ph idx="1" type="subTitle"/>
          </p:nvPr>
        </p:nvSpPr>
        <p:spPr>
          <a:xfrm>
            <a:off x="585350" y="1133800"/>
            <a:ext cx="8224800" cy="9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200">
                <a:latin typeface="Arial"/>
                <a:ea typeface="Arial"/>
                <a:cs typeface="Arial"/>
                <a:sym typeface="Arial"/>
              </a:defRPr>
            </a:lvl1pPr>
            <a:lvl2pPr lvl="1" rtl="0" algn="ctr">
              <a:lnSpc>
                <a:spcPct val="100000"/>
              </a:lnSpc>
              <a:spcBef>
                <a:spcPts val="1000"/>
              </a:spcBef>
              <a:spcAft>
                <a:spcPts val="0"/>
              </a:spcAft>
              <a:buSzPts val="1400"/>
              <a:buAutoNum type="alphaLcPeriod"/>
              <a:defRPr/>
            </a:lvl2pPr>
            <a:lvl3pPr lvl="2" rtl="0" algn="ctr">
              <a:lnSpc>
                <a:spcPct val="100000"/>
              </a:lnSpc>
              <a:spcBef>
                <a:spcPts val="0"/>
              </a:spcBef>
              <a:spcAft>
                <a:spcPts val="0"/>
              </a:spcAft>
              <a:buSzPts val="1400"/>
              <a:buAutoNum type="romanLcPeriod"/>
              <a:defRPr/>
            </a:lvl3pPr>
            <a:lvl4pPr lvl="3" rtl="0" algn="ctr">
              <a:lnSpc>
                <a:spcPct val="100000"/>
              </a:lnSpc>
              <a:spcBef>
                <a:spcPts val="0"/>
              </a:spcBef>
              <a:spcAft>
                <a:spcPts val="0"/>
              </a:spcAft>
              <a:buSzPts val="1400"/>
              <a:buAutoNum type="arabicPeriod"/>
              <a:defRPr/>
            </a:lvl4pPr>
            <a:lvl5pPr lvl="4" rtl="0" algn="ctr">
              <a:lnSpc>
                <a:spcPct val="100000"/>
              </a:lnSpc>
              <a:spcBef>
                <a:spcPts val="0"/>
              </a:spcBef>
              <a:spcAft>
                <a:spcPts val="0"/>
              </a:spcAft>
              <a:buSzPts val="1400"/>
              <a:buAutoNum type="alphaLcPeriod"/>
              <a:defRPr/>
            </a:lvl5pPr>
            <a:lvl6pPr lvl="5" rtl="0" algn="ctr">
              <a:lnSpc>
                <a:spcPct val="100000"/>
              </a:lnSpc>
              <a:spcBef>
                <a:spcPts val="0"/>
              </a:spcBef>
              <a:spcAft>
                <a:spcPts val="0"/>
              </a:spcAft>
              <a:buSzPts val="1400"/>
              <a:buAutoNum type="romanLcPeriod"/>
              <a:defRPr/>
            </a:lvl6pPr>
            <a:lvl7pPr lvl="6" rtl="0" algn="ctr">
              <a:lnSpc>
                <a:spcPct val="100000"/>
              </a:lnSpc>
              <a:spcBef>
                <a:spcPts val="0"/>
              </a:spcBef>
              <a:spcAft>
                <a:spcPts val="0"/>
              </a:spcAft>
              <a:buSzPts val="1400"/>
              <a:buAutoNum type="arabicPeriod"/>
              <a:defRPr/>
            </a:lvl7pPr>
            <a:lvl8pPr lvl="7" rtl="0" algn="ctr">
              <a:lnSpc>
                <a:spcPct val="100000"/>
              </a:lnSpc>
              <a:spcBef>
                <a:spcPts val="0"/>
              </a:spcBef>
              <a:spcAft>
                <a:spcPts val="0"/>
              </a:spcAft>
              <a:buSzPts val="1400"/>
              <a:buAutoNum type="alphaLcPeriod"/>
              <a:defRPr/>
            </a:lvl8pPr>
            <a:lvl9pPr lvl="8" rtl="0" algn="ctr">
              <a:lnSpc>
                <a:spcPct val="100000"/>
              </a:lnSpc>
              <a:spcBef>
                <a:spcPts val="0"/>
              </a:spcBef>
              <a:spcAft>
                <a:spcPts val="0"/>
              </a:spcAft>
              <a:buSzPts val="1400"/>
              <a:buAutoNum type="romanLcPeriod"/>
              <a:defRPr/>
            </a:lvl9pPr>
          </a:lstStyle>
          <a:p/>
        </p:txBody>
      </p:sp>
      <p:sp>
        <p:nvSpPr>
          <p:cNvPr id="131" name="Google Shape;131;p18"/>
          <p:cNvSpPr txBox="1"/>
          <p:nvPr>
            <p:ph idx="2" type="subTitle"/>
          </p:nvPr>
        </p:nvSpPr>
        <p:spPr>
          <a:xfrm>
            <a:off x="4572050" y="1281925"/>
            <a:ext cx="3856800" cy="33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u="sng"/>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2" name="Google Shape;132;p18"/>
          <p:cNvSpPr/>
          <p:nvPr/>
        </p:nvSpPr>
        <p:spPr>
          <a:xfrm>
            <a:off x="7582046" y="4615800"/>
            <a:ext cx="15720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8"/>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34" name="Google Shape;134;p18"/>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5" name="Google Shape;13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6" name="Shape 136"/>
        <p:cNvGrpSpPr/>
        <p:nvPr/>
      </p:nvGrpSpPr>
      <p:grpSpPr>
        <a:xfrm>
          <a:off x="0" y="0"/>
          <a:ext cx="0" cy="0"/>
          <a:chOff x="0" y="0"/>
          <a:chExt cx="0" cy="0"/>
        </a:xfrm>
      </p:grpSpPr>
      <p:sp>
        <p:nvSpPr>
          <p:cNvPr id="137" name="Google Shape;137;p19"/>
          <p:cNvSpPr txBox="1"/>
          <p:nvPr>
            <p:ph idx="1" type="subTitle"/>
          </p:nvPr>
        </p:nvSpPr>
        <p:spPr>
          <a:xfrm>
            <a:off x="2601225" y="1045273"/>
            <a:ext cx="1568700" cy="47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3500">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8" name="Google Shape;138;p19"/>
          <p:cNvSpPr txBox="1"/>
          <p:nvPr>
            <p:ph idx="2" type="subTitle"/>
          </p:nvPr>
        </p:nvSpPr>
        <p:spPr>
          <a:xfrm>
            <a:off x="5994556" y="2745141"/>
            <a:ext cx="1636200" cy="47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Bebas Neue"/>
              <a:buNone/>
              <a:defRPr sz="3500">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39" name="Google Shape;139;p19"/>
          <p:cNvSpPr txBox="1"/>
          <p:nvPr>
            <p:ph idx="3" type="subTitle"/>
          </p:nvPr>
        </p:nvSpPr>
        <p:spPr>
          <a:xfrm>
            <a:off x="2044200" y="1481876"/>
            <a:ext cx="26826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9"/>
          <p:cNvSpPr txBox="1"/>
          <p:nvPr>
            <p:ph idx="4" type="subTitle"/>
          </p:nvPr>
        </p:nvSpPr>
        <p:spPr>
          <a:xfrm>
            <a:off x="5471350" y="3181744"/>
            <a:ext cx="26826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1" name="Google Shape;141;p19"/>
          <p:cNvSpPr/>
          <p:nvPr/>
        </p:nvSpPr>
        <p:spPr>
          <a:xfrm rot="-5400000">
            <a:off x="-1780200" y="1780200"/>
            <a:ext cx="5143500" cy="158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9"/>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43" name="Google Shape;14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44" name="Shape 144"/>
        <p:cNvGrpSpPr/>
        <p:nvPr/>
      </p:nvGrpSpPr>
      <p:grpSpPr>
        <a:xfrm>
          <a:off x="0" y="0"/>
          <a:ext cx="0" cy="0"/>
          <a:chOff x="0" y="0"/>
          <a:chExt cx="0" cy="0"/>
        </a:xfrm>
      </p:grpSpPr>
      <p:sp>
        <p:nvSpPr>
          <p:cNvPr id="145" name="Google Shape;145;p20"/>
          <p:cNvSpPr txBox="1"/>
          <p:nvPr>
            <p:ph idx="1" type="subTitle"/>
          </p:nvPr>
        </p:nvSpPr>
        <p:spPr>
          <a:xfrm>
            <a:off x="809463" y="3081622"/>
            <a:ext cx="3197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Bebas Neue"/>
              <a:buNone/>
              <a:defRPr sz="2500">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46" name="Google Shape;146;p20"/>
          <p:cNvSpPr txBox="1"/>
          <p:nvPr>
            <p:ph idx="2" type="subTitle"/>
          </p:nvPr>
        </p:nvSpPr>
        <p:spPr>
          <a:xfrm>
            <a:off x="5136839" y="3081622"/>
            <a:ext cx="3197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Bebas Neue"/>
              <a:buNone/>
              <a:defRPr sz="2500">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47" name="Google Shape;147;p20"/>
          <p:cNvSpPr txBox="1"/>
          <p:nvPr>
            <p:ph idx="3" type="subTitle"/>
          </p:nvPr>
        </p:nvSpPr>
        <p:spPr>
          <a:xfrm>
            <a:off x="1045402" y="3663537"/>
            <a:ext cx="2725800" cy="6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0"/>
          <p:cNvSpPr txBox="1"/>
          <p:nvPr>
            <p:ph idx="4" type="subTitle"/>
          </p:nvPr>
        </p:nvSpPr>
        <p:spPr>
          <a:xfrm>
            <a:off x="5372780" y="3663537"/>
            <a:ext cx="2725800" cy="6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0"/>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0" name="Google Shape;150;p20"/>
          <p:cNvSpPr/>
          <p:nvPr/>
        </p:nvSpPr>
        <p:spPr>
          <a:xfrm rot="-5400000">
            <a:off x="6314925" y="2314500"/>
            <a:ext cx="51435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0"/>
          <p:cNvCxnSpPr/>
          <p:nvPr/>
        </p:nvCxnSpPr>
        <p:spPr>
          <a:xfrm rot="10800000">
            <a:off x="8783000" y="0"/>
            <a:ext cx="0" cy="2144700"/>
          </a:xfrm>
          <a:prstGeom prst="straightConnector1">
            <a:avLst/>
          </a:prstGeom>
          <a:noFill/>
          <a:ln cap="flat" cmpd="sng" w="9525">
            <a:solidFill>
              <a:schemeClr val="dk2"/>
            </a:solidFill>
            <a:prstDash val="solid"/>
            <a:round/>
            <a:headEnd len="med" w="med" type="none"/>
            <a:tailEnd len="med" w="med" type="none"/>
          </a:ln>
        </p:spPr>
      </p:cxnSp>
      <p:pic>
        <p:nvPicPr>
          <p:cNvPr id="152" name="Google Shape;152;p20"/>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53" name="Google Shape;15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977975" y="1814575"/>
            <a:ext cx="3457200" cy="1286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16625" y="771575"/>
            <a:ext cx="1318500" cy="841800"/>
          </a:xfrm>
          <a:prstGeom prst="rect">
            <a:avLst/>
          </a:prstGeom>
          <a:solidFill>
            <a:schemeClr val="lt1"/>
          </a:solidFill>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5484625" y="3122650"/>
            <a:ext cx="2950500" cy="71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p:nvPr/>
        </p:nvSpPr>
        <p:spPr>
          <a:xfrm rot="-5400000">
            <a:off x="-2173800" y="2146500"/>
            <a:ext cx="51708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8783000" y="2998800"/>
            <a:ext cx="0" cy="214470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4" name="Shape 154"/>
        <p:cNvGrpSpPr/>
        <p:nvPr/>
      </p:nvGrpSpPr>
      <p:grpSpPr>
        <a:xfrm>
          <a:off x="0" y="0"/>
          <a:ext cx="0" cy="0"/>
          <a:chOff x="0" y="0"/>
          <a:chExt cx="0" cy="0"/>
        </a:xfrm>
      </p:grpSpPr>
      <p:sp>
        <p:nvSpPr>
          <p:cNvPr id="155" name="Google Shape;155;p21"/>
          <p:cNvSpPr txBox="1"/>
          <p:nvPr>
            <p:ph type="title"/>
          </p:nvPr>
        </p:nvSpPr>
        <p:spPr>
          <a:xfrm>
            <a:off x="720000" y="261290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1"/>
          <p:cNvSpPr txBox="1"/>
          <p:nvPr>
            <p:ph idx="1" type="subTitle"/>
          </p:nvPr>
        </p:nvSpPr>
        <p:spPr>
          <a:xfrm>
            <a:off x="720000" y="3115036"/>
            <a:ext cx="2336400" cy="8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1"/>
          <p:cNvSpPr txBox="1"/>
          <p:nvPr>
            <p:ph idx="2" type="title"/>
          </p:nvPr>
        </p:nvSpPr>
        <p:spPr>
          <a:xfrm>
            <a:off x="3403800" y="261290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1"/>
          <p:cNvSpPr txBox="1"/>
          <p:nvPr>
            <p:ph idx="3" type="subTitle"/>
          </p:nvPr>
        </p:nvSpPr>
        <p:spPr>
          <a:xfrm>
            <a:off x="3403800" y="3115036"/>
            <a:ext cx="2336400" cy="8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1"/>
          <p:cNvSpPr txBox="1"/>
          <p:nvPr>
            <p:ph idx="4" type="title"/>
          </p:nvPr>
        </p:nvSpPr>
        <p:spPr>
          <a:xfrm>
            <a:off x="6087600" y="261290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1"/>
          <p:cNvSpPr txBox="1"/>
          <p:nvPr>
            <p:ph idx="5" type="subTitle"/>
          </p:nvPr>
        </p:nvSpPr>
        <p:spPr>
          <a:xfrm>
            <a:off x="6087600" y="3115036"/>
            <a:ext cx="2336400" cy="8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1"/>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1"/>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63" name="Google Shape;163;p21"/>
          <p:cNvSpPr txBox="1"/>
          <p:nvPr>
            <p:ph idx="6"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4" name="Google Shape;16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5" name="Shape 165"/>
        <p:cNvGrpSpPr/>
        <p:nvPr/>
      </p:nvGrpSpPr>
      <p:grpSpPr>
        <a:xfrm>
          <a:off x="0" y="0"/>
          <a:ext cx="0" cy="0"/>
          <a:chOff x="0" y="0"/>
          <a:chExt cx="0" cy="0"/>
        </a:xfrm>
      </p:grpSpPr>
      <p:sp>
        <p:nvSpPr>
          <p:cNvPr id="166" name="Google Shape;166;p22"/>
          <p:cNvSpPr txBox="1"/>
          <p:nvPr>
            <p:ph type="title"/>
          </p:nvPr>
        </p:nvSpPr>
        <p:spPr>
          <a:xfrm>
            <a:off x="720000" y="27750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2"/>
          <p:cNvSpPr txBox="1"/>
          <p:nvPr>
            <p:ph idx="1" type="subTitle"/>
          </p:nvPr>
        </p:nvSpPr>
        <p:spPr>
          <a:xfrm>
            <a:off x="720000" y="3235508"/>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2"/>
          <p:cNvSpPr txBox="1"/>
          <p:nvPr>
            <p:ph idx="2" type="title"/>
          </p:nvPr>
        </p:nvSpPr>
        <p:spPr>
          <a:xfrm>
            <a:off x="3403800" y="27750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2"/>
          <p:cNvSpPr txBox="1"/>
          <p:nvPr>
            <p:ph idx="3" type="subTitle"/>
          </p:nvPr>
        </p:nvSpPr>
        <p:spPr>
          <a:xfrm>
            <a:off x="3403800" y="3235509"/>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2"/>
          <p:cNvSpPr txBox="1"/>
          <p:nvPr>
            <p:ph idx="4" type="title"/>
          </p:nvPr>
        </p:nvSpPr>
        <p:spPr>
          <a:xfrm>
            <a:off x="6087600" y="27750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2"/>
          <p:cNvSpPr txBox="1"/>
          <p:nvPr>
            <p:ph idx="5" type="subTitle"/>
          </p:nvPr>
        </p:nvSpPr>
        <p:spPr>
          <a:xfrm>
            <a:off x="6087600" y="3235509"/>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2"/>
          <p:cNvSpPr txBox="1"/>
          <p:nvPr>
            <p:ph idx="6"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3" name="Google Shape;173;p22"/>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2"/>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75" name="Google Shape;17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176" name="Shape 176"/>
        <p:cNvGrpSpPr/>
        <p:nvPr/>
      </p:nvGrpSpPr>
      <p:grpSpPr>
        <a:xfrm>
          <a:off x="0" y="0"/>
          <a:ext cx="0" cy="0"/>
          <a:chOff x="0" y="0"/>
          <a:chExt cx="0" cy="0"/>
        </a:xfrm>
      </p:grpSpPr>
      <p:sp>
        <p:nvSpPr>
          <p:cNvPr id="177" name="Google Shape;177;p23"/>
          <p:cNvSpPr txBox="1"/>
          <p:nvPr>
            <p:ph type="title"/>
          </p:nvPr>
        </p:nvSpPr>
        <p:spPr>
          <a:xfrm>
            <a:off x="720000" y="25241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23"/>
          <p:cNvSpPr txBox="1"/>
          <p:nvPr>
            <p:ph idx="1" type="subTitle"/>
          </p:nvPr>
        </p:nvSpPr>
        <p:spPr>
          <a:xfrm>
            <a:off x="720000" y="2991587"/>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3"/>
          <p:cNvSpPr txBox="1"/>
          <p:nvPr>
            <p:ph idx="2" type="title"/>
          </p:nvPr>
        </p:nvSpPr>
        <p:spPr>
          <a:xfrm>
            <a:off x="3403800" y="25241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23"/>
          <p:cNvSpPr txBox="1"/>
          <p:nvPr>
            <p:ph idx="3" type="subTitle"/>
          </p:nvPr>
        </p:nvSpPr>
        <p:spPr>
          <a:xfrm>
            <a:off x="3403800" y="2991588"/>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3"/>
          <p:cNvSpPr txBox="1"/>
          <p:nvPr>
            <p:ph idx="4" type="title"/>
          </p:nvPr>
        </p:nvSpPr>
        <p:spPr>
          <a:xfrm>
            <a:off x="6087600" y="25241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3"/>
          <p:cNvSpPr txBox="1"/>
          <p:nvPr>
            <p:ph idx="5" type="subTitle"/>
          </p:nvPr>
        </p:nvSpPr>
        <p:spPr>
          <a:xfrm>
            <a:off x="6087600" y="2991588"/>
            <a:ext cx="2336400" cy="8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3"/>
          <p:cNvSpPr txBox="1"/>
          <p:nvPr>
            <p:ph idx="6"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4" name="Google Shape;184;p23"/>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3"/>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86" name="Google Shape;18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7" name="Shape 187"/>
        <p:cNvGrpSpPr/>
        <p:nvPr/>
      </p:nvGrpSpPr>
      <p:grpSpPr>
        <a:xfrm>
          <a:off x="0" y="0"/>
          <a:ext cx="0" cy="0"/>
          <a:chOff x="0" y="0"/>
          <a:chExt cx="0" cy="0"/>
        </a:xfrm>
      </p:grpSpPr>
      <p:sp>
        <p:nvSpPr>
          <p:cNvPr id="188" name="Google Shape;188;p24"/>
          <p:cNvSpPr txBox="1"/>
          <p:nvPr>
            <p:ph type="title"/>
          </p:nvPr>
        </p:nvSpPr>
        <p:spPr>
          <a:xfrm>
            <a:off x="1837576" y="1356675"/>
            <a:ext cx="2343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24"/>
          <p:cNvSpPr txBox="1"/>
          <p:nvPr>
            <p:ph idx="1" type="subTitle"/>
          </p:nvPr>
        </p:nvSpPr>
        <p:spPr>
          <a:xfrm>
            <a:off x="1479351" y="1776820"/>
            <a:ext cx="234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4"/>
          <p:cNvSpPr txBox="1"/>
          <p:nvPr>
            <p:ph idx="2" type="title"/>
          </p:nvPr>
        </p:nvSpPr>
        <p:spPr>
          <a:xfrm>
            <a:off x="5722751" y="1356675"/>
            <a:ext cx="2343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24"/>
          <p:cNvSpPr txBox="1"/>
          <p:nvPr>
            <p:ph idx="3" type="subTitle"/>
          </p:nvPr>
        </p:nvSpPr>
        <p:spPr>
          <a:xfrm>
            <a:off x="5271576" y="1776820"/>
            <a:ext cx="234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4"/>
          <p:cNvSpPr txBox="1"/>
          <p:nvPr>
            <p:ph idx="4" type="title"/>
          </p:nvPr>
        </p:nvSpPr>
        <p:spPr>
          <a:xfrm>
            <a:off x="1837576" y="3399675"/>
            <a:ext cx="2343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4"/>
          <p:cNvSpPr txBox="1"/>
          <p:nvPr>
            <p:ph idx="5" type="subTitle"/>
          </p:nvPr>
        </p:nvSpPr>
        <p:spPr>
          <a:xfrm>
            <a:off x="1479351" y="3819820"/>
            <a:ext cx="234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4"/>
          <p:cNvSpPr txBox="1"/>
          <p:nvPr>
            <p:ph idx="6" type="title"/>
          </p:nvPr>
        </p:nvSpPr>
        <p:spPr>
          <a:xfrm>
            <a:off x="5722751" y="3399675"/>
            <a:ext cx="2343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24"/>
          <p:cNvSpPr txBox="1"/>
          <p:nvPr>
            <p:ph idx="7" type="subTitle"/>
          </p:nvPr>
        </p:nvSpPr>
        <p:spPr>
          <a:xfrm>
            <a:off x="5271576" y="3819820"/>
            <a:ext cx="234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4"/>
          <p:cNvSpPr txBox="1"/>
          <p:nvPr>
            <p:ph idx="8"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7" name="Google Shape;197;p24"/>
          <p:cNvSpPr/>
          <p:nvPr/>
        </p:nvSpPr>
        <p:spPr>
          <a:xfrm rot="-5400000">
            <a:off x="6129075" y="2128650"/>
            <a:ext cx="5143500" cy="8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4"/>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199" name="Google Shape;19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0" name="Shape 200"/>
        <p:cNvGrpSpPr/>
        <p:nvPr/>
      </p:nvGrpSpPr>
      <p:grpSpPr>
        <a:xfrm>
          <a:off x="0" y="0"/>
          <a:ext cx="0" cy="0"/>
          <a:chOff x="0" y="0"/>
          <a:chExt cx="0" cy="0"/>
        </a:xfrm>
      </p:grpSpPr>
      <p:sp>
        <p:nvSpPr>
          <p:cNvPr id="201" name="Google Shape;201;p25"/>
          <p:cNvSpPr txBox="1"/>
          <p:nvPr>
            <p:ph type="title"/>
          </p:nvPr>
        </p:nvSpPr>
        <p:spPr>
          <a:xfrm>
            <a:off x="719975" y="18056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5"/>
          <p:cNvSpPr txBox="1"/>
          <p:nvPr>
            <p:ph idx="1" type="subTitle"/>
          </p:nvPr>
        </p:nvSpPr>
        <p:spPr>
          <a:xfrm>
            <a:off x="719975" y="219833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5"/>
          <p:cNvSpPr txBox="1"/>
          <p:nvPr>
            <p:ph idx="2" type="title"/>
          </p:nvPr>
        </p:nvSpPr>
        <p:spPr>
          <a:xfrm>
            <a:off x="3419246" y="18056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5"/>
          <p:cNvSpPr txBox="1"/>
          <p:nvPr>
            <p:ph idx="3" type="subTitle"/>
          </p:nvPr>
        </p:nvSpPr>
        <p:spPr>
          <a:xfrm>
            <a:off x="3419246" y="219833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5"/>
          <p:cNvSpPr txBox="1"/>
          <p:nvPr>
            <p:ph idx="4" type="title"/>
          </p:nvPr>
        </p:nvSpPr>
        <p:spPr>
          <a:xfrm>
            <a:off x="719975" y="3696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5"/>
          <p:cNvSpPr txBox="1"/>
          <p:nvPr>
            <p:ph idx="5" type="subTitle"/>
          </p:nvPr>
        </p:nvSpPr>
        <p:spPr>
          <a:xfrm>
            <a:off x="719975" y="409545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5"/>
          <p:cNvSpPr txBox="1"/>
          <p:nvPr>
            <p:ph idx="6" type="title"/>
          </p:nvPr>
        </p:nvSpPr>
        <p:spPr>
          <a:xfrm>
            <a:off x="3419246" y="3696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5"/>
          <p:cNvSpPr txBox="1"/>
          <p:nvPr>
            <p:ph idx="7" type="subTitle"/>
          </p:nvPr>
        </p:nvSpPr>
        <p:spPr>
          <a:xfrm>
            <a:off x="3419246" y="409545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5"/>
          <p:cNvSpPr txBox="1"/>
          <p:nvPr>
            <p:ph idx="8" type="title"/>
          </p:nvPr>
        </p:nvSpPr>
        <p:spPr>
          <a:xfrm>
            <a:off x="6118520" y="18056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5"/>
          <p:cNvSpPr txBox="1"/>
          <p:nvPr>
            <p:ph idx="9" type="subTitle"/>
          </p:nvPr>
        </p:nvSpPr>
        <p:spPr>
          <a:xfrm>
            <a:off x="6118520" y="219833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5"/>
          <p:cNvSpPr txBox="1"/>
          <p:nvPr>
            <p:ph idx="13" type="title"/>
          </p:nvPr>
        </p:nvSpPr>
        <p:spPr>
          <a:xfrm>
            <a:off x="6118520" y="3696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25"/>
          <p:cNvSpPr txBox="1"/>
          <p:nvPr>
            <p:ph idx="14" type="subTitle"/>
          </p:nvPr>
        </p:nvSpPr>
        <p:spPr>
          <a:xfrm>
            <a:off x="6118520" y="409545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5"/>
          <p:cNvSpPr/>
          <p:nvPr/>
        </p:nvSpPr>
        <p:spPr>
          <a:xfrm rot="-5400000">
            <a:off x="-2314500" y="2314500"/>
            <a:ext cx="51435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25"/>
          <p:cNvCxnSpPr/>
          <p:nvPr/>
        </p:nvCxnSpPr>
        <p:spPr>
          <a:xfrm rot="10800000">
            <a:off x="8783000" y="0"/>
            <a:ext cx="0" cy="21447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5"/>
          <p:cNvSpPr txBox="1"/>
          <p:nvPr>
            <p:ph idx="15"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6" name="Google Shape;21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17" name="Shape 217"/>
        <p:cNvGrpSpPr/>
        <p:nvPr/>
      </p:nvGrpSpPr>
      <p:grpSpPr>
        <a:xfrm>
          <a:off x="0" y="0"/>
          <a:ext cx="0" cy="0"/>
          <a:chOff x="0" y="0"/>
          <a:chExt cx="0" cy="0"/>
        </a:xfrm>
      </p:grpSpPr>
      <p:sp>
        <p:nvSpPr>
          <p:cNvPr id="218" name="Google Shape;218;p26"/>
          <p:cNvSpPr txBox="1"/>
          <p:nvPr>
            <p:ph type="title"/>
          </p:nvPr>
        </p:nvSpPr>
        <p:spPr>
          <a:xfrm>
            <a:off x="2881675" y="3188556"/>
            <a:ext cx="5508900" cy="150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9" name="Google Shape;219;p26"/>
          <p:cNvSpPr txBox="1"/>
          <p:nvPr>
            <p:ph hasCustomPrompt="1" idx="2" type="title"/>
          </p:nvPr>
        </p:nvSpPr>
        <p:spPr>
          <a:xfrm>
            <a:off x="2997725" y="2256925"/>
            <a:ext cx="1318500" cy="841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0" name="Google Shape;220;p26"/>
          <p:cNvSpPr txBox="1"/>
          <p:nvPr>
            <p:ph idx="1" type="subTitle"/>
          </p:nvPr>
        </p:nvSpPr>
        <p:spPr>
          <a:xfrm>
            <a:off x="2881675" y="1391431"/>
            <a:ext cx="2789700" cy="64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21" name="Google Shape;221;p26"/>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222" name="Google Shape;222;p26"/>
          <p:cNvSpPr/>
          <p:nvPr/>
        </p:nvSpPr>
        <p:spPr>
          <a:xfrm>
            <a:off x="0" y="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24" name="Shape 224"/>
        <p:cNvGrpSpPr/>
        <p:nvPr/>
      </p:nvGrpSpPr>
      <p:grpSpPr>
        <a:xfrm>
          <a:off x="0" y="0"/>
          <a:ext cx="0" cy="0"/>
          <a:chOff x="0" y="0"/>
          <a:chExt cx="0" cy="0"/>
        </a:xfrm>
      </p:grpSpPr>
      <p:sp>
        <p:nvSpPr>
          <p:cNvPr id="225" name="Google Shape;225;p27"/>
          <p:cNvSpPr txBox="1"/>
          <p:nvPr>
            <p:ph type="title"/>
          </p:nvPr>
        </p:nvSpPr>
        <p:spPr>
          <a:xfrm flipH="1">
            <a:off x="710981" y="2642747"/>
            <a:ext cx="5661300" cy="1179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27"/>
          <p:cNvSpPr txBox="1"/>
          <p:nvPr>
            <p:ph hasCustomPrompt="1" idx="2" type="title"/>
          </p:nvPr>
        </p:nvSpPr>
        <p:spPr>
          <a:xfrm flipH="1">
            <a:off x="710981" y="1540222"/>
            <a:ext cx="1318500" cy="8418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 name="Google Shape;227;p27"/>
          <p:cNvSpPr txBox="1"/>
          <p:nvPr>
            <p:ph idx="1" type="subTitle"/>
          </p:nvPr>
        </p:nvSpPr>
        <p:spPr>
          <a:xfrm flipH="1">
            <a:off x="710981" y="3893424"/>
            <a:ext cx="28488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7"/>
          <p:cNvSpPr/>
          <p:nvPr/>
        </p:nvSpPr>
        <p:spPr>
          <a:xfrm>
            <a:off x="0" y="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7"/>
          <p:cNvPicPr preferRelativeResize="0"/>
          <p:nvPr/>
        </p:nvPicPr>
        <p:blipFill>
          <a:blip r:embed="rId2">
            <a:alphaModFix/>
          </a:blip>
          <a:stretch>
            <a:fillRect/>
          </a:stretch>
        </p:blipFill>
        <p:spPr>
          <a:xfrm>
            <a:off x="0" y="4083403"/>
            <a:ext cx="415200" cy="1060085"/>
          </a:xfrm>
          <a:prstGeom prst="rect">
            <a:avLst/>
          </a:prstGeom>
          <a:noFill/>
          <a:ln>
            <a:noFill/>
          </a:ln>
        </p:spPr>
      </p:pic>
      <p:sp>
        <p:nvSpPr>
          <p:cNvPr id="230" name="Google Shape;23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231" name="Shape 231"/>
        <p:cNvGrpSpPr/>
        <p:nvPr/>
      </p:nvGrpSpPr>
      <p:grpSpPr>
        <a:xfrm>
          <a:off x="0" y="0"/>
          <a:ext cx="0" cy="0"/>
          <a:chOff x="0" y="0"/>
          <a:chExt cx="0" cy="0"/>
        </a:xfrm>
      </p:grpSpPr>
      <p:sp>
        <p:nvSpPr>
          <p:cNvPr id="232" name="Google Shape;232;p28"/>
          <p:cNvSpPr txBox="1"/>
          <p:nvPr>
            <p:ph type="title"/>
          </p:nvPr>
        </p:nvSpPr>
        <p:spPr>
          <a:xfrm>
            <a:off x="708825" y="1683433"/>
            <a:ext cx="4455000" cy="1090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 name="Google Shape;233;p28"/>
          <p:cNvSpPr txBox="1"/>
          <p:nvPr>
            <p:ph hasCustomPrompt="1" idx="2" type="title"/>
          </p:nvPr>
        </p:nvSpPr>
        <p:spPr>
          <a:xfrm>
            <a:off x="708825" y="542975"/>
            <a:ext cx="1318500" cy="841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4" name="Google Shape;234;p28"/>
          <p:cNvSpPr txBox="1"/>
          <p:nvPr>
            <p:ph idx="1" type="subTitle"/>
          </p:nvPr>
        </p:nvSpPr>
        <p:spPr>
          <a:xfrm>
            <a:off x="708825" y="3012279"/>
            <a:ext cx="28173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8"/>
          <p:cNvSpPr/>
          <p:nvPr/>
        </p:nvSpPr>
        <p:spPr>
          <a:xfrm rot="5400000">
            <a:off x="6155550" y="2165250"/>
            <a:ext cx="51537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8"/>
          <p:cNvPicPr preferRelativeResize="0"/>
          <p:nvPr/>
        </p:nvPicPr>
        <p:blipFill>
          <a:blip r:embed="rId2">
            <a:alphaModFix/>
          </a:blip>
          <a:stretch>
            <a:fillRect/>
          </a:stretch>
        </p:blipFill>
        <p:spPr>
          <a:xfrm>
            <a:off x="0" y="4083403"/>
            <a:ext cx="415200" cy="1060085"/>
          </a:xfrm>
          <a:prstGeom prst="rect">
            <a:avLst/>
          </a:prstGeom>
          <a:noFill/>
          <a:ln>
            <a:noFill/>
          </a:ln>
        </p:spPr>
      </p:pic>
      <p:sp>
        <p:nvSpPr>
          <p:cNvPr id="237" name="Google Shape;23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_1">
    <p:spTree>
      <p:nvGrpSpPr>
        <p:cNvPr id="238" name="Shape 238"/>
        <p:cNvGrpSpPr/>
        <p:nvPr/>
      </p:nvGrpSpPr>
      <p:grpSpPr>
        <a:xfrm>
          <a:off x="0" y="0"/>
          <a:ext cx="0" cy="0"/>
          <a:chOff x="0" y="0"/>
          <a:chExt cx="0" cy="0"/>
        </a:xfrm>
      </p:grpSpPr>
      <p:sp>
        <p:nvSpPr>
          <p:cNvPr id="239" name="Google Shape;239;p29"/>
          <p:cNvSpPr txBox="1"/>
          <p:nvPr>
            <p:ph type="title"/>
          </p:nvPr>
        </p:nvSpPr>
        <p:spPr>
          <a:xfrm>
            <a:off x="5002850" y="1998375"/>
            <a:ext cx="3432300" cy="139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0" name="Google Shape;240;p29"/>
          <p:cNvSpPr txBox="1"/>
          <p:nvPr>
            <p:ph hasCustomPrompt="1" idx="2" type="title"/>
          </p:nvPr>
        </p:nvSpPr>
        <p:spPr>
          <a:xfrm>
            <a:off x="7116675" y="1080363"/>
            <a:ext cx="1318500" cy="841800"/>
          </a:xfrm>
          <a:prstGeom prst="rect">
            <a:avLst/>
          </a:prstGeom>
          <a:solidFill>
            <a:schemeClr val="lt1"/>
          </a:solidFill>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1" name="Google Shape;241;p29"/>
          <p:cNvSpPr txBox="1"/>
          <p:nvPr>
            <p:ph idx="1" type="subTitle"/>
          </p:nvPr>
        </p:nvSpPr>
        <p:spPr>
          <a:xfrm>
            <a:off x="5373375" y="3380349"/>
            <a:ext cx="3061800" cy="68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9"/>
          <p:cNvSpPr/>
          <p:nvPr/>
        </p:nvSpPr>
        <p:spPr>
          <a:xfrm rot="5400000">
            <a:off x="-1808425" y="1803150"/>
            <a:ext cx="5153700" cy="153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244" name="Google Shape;24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_1_1">
    <p:spTree>
      <p:nvGrpSpPr>
        <p:cNvPr id="245" name="Shape 245"/>
        <p:cNvGrpSpPr/>
        <p:nvPr/>
      </p:nvGrpSpPr>
      <p:grpSpPr>
        <a:xfrm>
          <a:off x="0" y="0"/>
          <a:ext cx="0" cy="0"/>
          <a:chOff x="0" y="0"/>
          <a:chExt cx="0" cy="0"/>
        </a:xfrm>
      </p:grpSpPr>
      <p:sp>
        <p:nvSpPr>
          <p:cNvPr id="246" name="Google Shape;246;p30"/>
          <p:cNvSpPr txBox="1"/>
          <p:nvPr>
            <p:ph type="title"/>
          </p:nvPr>
        </p:nvSpPr>
        <p:spPr>
          <a:xfrm>
            <a:off x="2917788" y="1599013"/>
            <a:ext cx="3308400" cy="11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7" name="Google Shape;247;p30"/>
          <p:cNvSpPr txBox="1"/>
          <p:nvPr>
            <p:ph hasCustomPrompt="1" idx="2" type="title"/>
          </p:nvPr>
        </p:nvSpPr>
        <p:spPr>
          <a:xfrm>
            <a:off x="3912738" y="542975"/>
            <a:ext cx="1318500" cy="841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 name="Google Shape;248;p30"/>
          <p:cNvSpPr txBox="1"/>
          <p:nvPr>
            <p:ph idx="1" type="subTitle"/>
          </p:nvPr>
        </p:nvSpPr>
        <p:spPr>
          <a:xfrm>
            <a:off x="3128688" y="2934196"/>
            <a:ext cx="2886600" cy="49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30"/>
          <p:cNvSpPr/>
          <p:nvPr/>
        </p:nvSpPr>
        <p:spPr>
          <a:xfrm rot="-5400000">
            <a:off x="-1419825" y="2128650"/>
            <a:ext cx="5143500" cy="88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0"/>
          <p:cNvPicPr preferRelativeResize="0"/>
          <p:nvPr/>
        </p:nvPicPr>
        <p:blipFill>
          <a:blip r:embed="rId2">
            <a:alphaModFix/>
          </a:blip>
          <a:stretch>
            <a:fillRect/>
          </a:stretch>
        </p:blipFill>
        <p:spPr>
          <a:xfrm>
            <a:off x="0" y="4083403"/>
            <a:ext cx="415200" cy="1060085"/>
          </a:xfrm>
          <a:prstGeom prst="rect">
            <a:avLst/>
          </a:prstGeom>
          <a:noFill/>
          <a:ln>
            <a:noFill/>
          </a:ln>
        </p:spPr>
      </p:pic>
      <p:sp>
        <p:nvSpPr>
          <p:cNvPr id="251" name="Google Shape;25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4"/>
          <p:cNvSpPr txBox="1"/>
          <p:nvPr>
            <p:ph idx="1" type="body"/>
          </p:nvPr>
        </p:nvSpPr>
        <p:spPr>
          <a:xfrm>
            <a:off x="708825" y="1257700"/>
            <a:ext cx="7715100" cy="347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ivvic"/>
              <a:buChar char="●"/>
              <a:defRPr sz="13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25" name="Google Shape;25;p4"/>
          <p:cNvSpPr/>
          <p:nvPr/>
        </p:nvSpPr>
        <p:spPr>
          <a:xfrm rot="-5400000">
            <a:off x="6160650" y="2160150"/>
            <a:ext cx="51435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 name="Google Shape;26;p4"/>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52" name="Shape 252"/>
        <p:cNvGrpSpPr/>
        <p:nvPr/>
      </p:nvGrpSpPr>
      <p:grpSpPr>
        <a:xfrm>
          <a:off x="0" y="0"/>
          <a:ext cx="0" cy="0"/>
          <a:chOff x="0" y="0"/>
          <a:chExt cx="0" cy="0"/>
        </a:xfrm>
      </p:grpSpPr>
      <p:sp>
        <p:nvSpPr>
          <p:cNvPr id="253" name="Google Shape;253;p31"/>
          <p:cNvSpPr/>
          <p:nvPr/>
        </p:nvSpPr>
        <p:spPr>
          <a:xfrm rot="-5400000">
            <a:off x="5983550" y="1982850"/>
            <a:ext cx="5143500" cy="117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txBox="1"/>
          <p:nvPr>
            <p:ph type="ctrTitle"/>
          </p:nvPr>
        </p:nvSpPr>
        <p:spPr>
          <a:xfrm>
            <a:off x="708825" y="540000"/>
            <a:ext cx="2967000" cy="906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5" name="Google Shape;255;p31"/>
          <p:cNvSpPr txBox="1"/>
          <p:nvPr>
            <p:ph idx="1" type="subTitle"/>
          </p:nvPr>
        </p:nvSpPr>
        <p:spPr>
          <a:xfrm>
            <a:off x="708825" y="1498525"/>
            <a:ext cx="2967000" cy="115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6" name="Google Shape;256;p31"/>
          <p:cNvSpPr txBox="1"/>
          <p:nvPr>
            <p:ph idx="2" type="subTitle"/>
          </p:nvPr>
        </p:nvSpPr>
        <p:spPr>
          <a:xfrm>
            <a:off x="708825" y="3434675"/>
            <a:ext cx="2967000" cy="367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7" name="Google Shape;257;p31"/>
          <p:cNvSpPr txBox="1"/>
          <p:nvPr>
            <p:ph idx="3" type="ctrTitle"/>
          </p:nvPr>
        </p:nvSpPr>
        <p:spPr>
          <a:xfrm rot="5400000">
            <a:off x="6421000" y="1995125"/>
            <a:ext cx="3031800" cy="90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8" name="Google Shape;258;p31"/>
          <p:cNvSpPr txBox="1"/>
          <p:nvPr/>
        </p:nvSpPr>
        <p:spPr>
          <a:xfrm>
            <a:off x="708825" y="3984925"/>
            <a:ext cx="4324200" cy="3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ca" sz="1200">
                <a:solidFill>
                  <a:schemeClr val="dk2"/>
                </a:solidFill>
                <a:latin typeface="Abhaya Libre"/>
                <a:ea typeface="Abhaya Libre"/>
                <a:cs typeface="Abhaya Libre"/>
                <a:sym typeface="Abhaya Libre"/>
              </a:rPr>
              <a:t>CREDITS: This presentation template was created by </a:t>
            </a:r>
            <a:r>
              <a:rPr b="1" lang="ca" sz="1200">
                <a:solidFill>
                  <a:schemeClr val="dk2"/>
                </a:solidFill>
                <a:uFill>
                  <a:noFill/>
                </a:uFill>
                <a:latin typeface="Abhaya Libre"/>
                <a:ea typeface="Abhaya Libre"/>
                <a:cs typeface="Abhaya Libre"/>
                <a:sym typeface="Abhaya Libre"/>
                <a:hlinkClick r:id="rId2">
                  <a:extLst>
                    <a:ext uri="{A12FA001-AC4F-418D-AE19-62706E023703}">
                      <ahyp:hlinkClr val="tx"/>
                    </a:ext>
                  </a:extLst>
                </a:hlinkClick>
              </a:rPr>
              <a:t>Slidesgo</a:t>
            </a:r>
            <a:r>
              <a:rPr lang="ca" sz="1200">
                <a:solidFill>
                  <a:schemeClr val="dk2"/>
                </a:solidFill>
                <a:latin typeface="Abhaya Libre"/>
                <a:ea typeface="Abhaya Libre"/>
                <a:cs typeface="Abhaya Libre"/>
                <a:sym typeface="Abhaya Libre"/>
              </a:rPr>
              <a:t>, including icons by </a:t>
            </a:r>
            <a:r>
              <a:rPr b="1" lang="ca" sz="1200">
                <a:solidFill>
                  <a:schemeClr val="dk2"/>
                </a:solidFill>
                <a:uFill>
                  <a:noFill/>
                </a:uFill>
                <a:latin typeface="Abhaya Libre"/>
                <a:ea typeface="Abhaya Libre"/>
                <a:cs typeface="Abhaya Libre"/>
                <a:sym typeface="Abhaya Libre"/>
                <a:hlinkClick r:id="rId3">
                  <a:extLst>
                    <a:ext uri="{A12FA001-AC4F-418D-AE19-62706E023703}">
                      <ahyp:hlinkClr val="tx"/>
                    </a:ext>
                  </a:extLst>
                </a:hlinkClick>
              </a:rPr>
              <a:t>Flaticon</a:t>
            </a:r>
            <a:r>
              <a:rPr b="1" lang="ca" sz="1200">
                <a:solidFill>
                  <a:schemeClr val="dk2"/>
                </a:solidFill>
                <a:latin typeface="Abhaya Libre"/>
                <a:ea typeface="Abhaya Libre"/>
                <a:cs typeface="Abhaya Libre"/>
                <a:sym typeface="Abhaya Libre"/>
              </a:rPr>
              <a:t> </a:t>
            </a:r>
            <a:r>
              <a:rPr lang="ca" sz="1200">
                <a:solidFill>
                  <a:schemeClr val="dk2"/>
                </a:solidFill>
                <a:latin typeface="Abhaya Libre"/>
                <a:ea typeface="Abhaya Libre"/>
                <a:cs typeface="Abhaya Libre"/>
                <a:sym typeface="Abhaya Libre"/>
              </a:rPr>
              <a:t>and infographics &amp; images by </a:t>
            </a:r>
            <a:r>
              <a:rPr b="1" lang="ca" sz="1200">
                <a:solidFill>
                  <a:schemeClr val="dk2"/>
                </a:solidFill>
                <a:uFill>
                  <a:noFill/>
                </a:uFill>
                <a:latin typeface="Abhaya Libre"/>
                <a:ea typeface="Abhaya Libre"/>
                <a:cs typeface="Abhaya Libre"/>
                <a:sym typeface="Abhaya Libre"/>
                <a:hlinkClick r:id="rId4">
                  <a:extLst>
                    <a:ext uri="{A12FA001-AC4F-418D-AE19-62706E023703}">
                      <ahyp:hlinkClr val="tx"/>
                    </a:ext>
                  </a:extLst>
                </a:hlinkClick>
              </a:rPr>
              <a:t>Freepik</a:t>
            </a:r>
            <a:endParaRPr b="1" sz="1200">
              <a:solidFill>
                <a:schemeClr val="dk2"/>
              </a:solidFill>
              <a:latin typeface="Abhaya Libre"/>
              <a:ea typeface="Abhaya Libre"/>
              <a:cs typeface="Abhaya Libre"/>
              <a:sym typeface="Abhaya Libre"/>
            </a:endParaRPr>
          </a:p>
        </p:txBody>
      </p:sp>
      <p:pic>
        <p:nvPicPr>
          <p:cNvPr id="259" name="Google Shape;259;p31"/>
          <p:cNvPicPr preferRelativeResize="0"/>
          <p:nvPr/>
        </p:nvPicPr>
        <p:blipFill>
          <a:blip r:embed="rId5">
            <a:alphaModFix/>
          </a:blip>
          <a:stretch>
            <a:fillRect/>
          </a:stretch>
        </p:blipFill>
        <p:spPr>
          <a:xfrm>
            <a:off x="0" y="4083410"/>
            <a:ext cx="415200" cy="1060085"/>
          </a:xfrm>
          <a:prstGeom prst="rect">
            <a:avLst/>
          </a:prstGeom>
          <a:noFill/>
          <a:ln>
            <a:noFill/>
          </a:ln>
        </p:spPr>
      </p:pic>
      <p:sp>
        <p:nvSpPr>
          <p:cNvPr id="260" name="Google Shape;26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1">
    <p:spTree>
      <p:nvGrpSpPr>
        <p:cNvPr id="261" name="Shape 261"/>
        <p:cNvGrpSpPr/>
        <p:nvPr/>
      </p:nvGrpSpPr>
      <p:grpSpPr>
        <a:xfrm>
          <a:off x="0" y="0"/>
          <a:ext cx="0" cy="0"/>
          <a:chOff x="0" y="0"/>
          <a:chExt cx="0" cy="0"/>
        </a:xfrm>
      </p:grpSpPr>
      <p:sp>
        <p:nvSpPr>
          <p:cNvPr id="262" name="Google Shape;262;p32"/>
          <p:cNvSpPr/>
          <p:nvPr/>
        </p:nvSpPr>
        <p:spPr>
          <a:xfrm rot="-5400000">
            <a:off x="-2314500" y="2314500"/>
            <a:ext cx="51435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32"/>
          <p:cNvCxnSpPr/>
          <p:nvPr/>
        </p:nvCxnSpPr>
        <p:spPr>
          <a:xfrm rot="10800000">
            <a:off x="8783000" y="0"/>
            <a:ext cx="0" cy="2144700"/>
          </a:xfrm>
          <a:prstGeom prst="straightConnector1">
            <a:avLst/>
          </a:prstGeom>
          <a:noFill/>
          <a:ln cap="flat" cmpd="sng" w="9525">
            <a:solidFill>
              <a:schemeClr val="dk2"/>
            </a:solidFill>
            <a:prstDash val="solid"/>
            <a:round/>
            <a:headEnd len="med" w="med" type="none"/>
            <a:tailEnd len="med" w="med" type="none"/>
          </a:ln>
        </p:spPr>
      </p:cxnSp>
      <p:sp>
        <p:nvSpPr>
          <p:cNvPr id="264" name="Google Shape;26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5" name="Shape 265"/>
        <p:cNvGrpSpPr/>
        <p:nvPr/>
      </p:nvGrpSpPr>
      <p:grpSpPr>
        <a:xfrm>
          <a:off x="0" y="0"/>
          <a:ext cx="0" cy="0"/>
          <a:chOff x="0" y="0"/>
          <a:chExt cx="0" cy="0"/>
        </a:xfrm>
      </p:grpSpPr>
      <p:sp>
        <p:nvSpPr>
          <p:cNvPr id="266" name="Google Shape;266;p33"/>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3"/>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268" name="Google Shape;26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rot="-5400000">
            <a:off x="4485750" y="1185750"/>
            <a:ext cx="4044000" cy="387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idx="1" type="subTitle"/>
          </p:nvPr>
        </p:nvSpPr>
        <p:spPr>
          <a:xfrm>
            <a:off x="1332852" y="963275"/>
            <a:ext cx="26040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sz="35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2" type="subTitle"/>
          </p:nvPr>
        </p:nvSpPr>
        <p:spPr>
          <a:xfrm>
            <a:off x="5207139" y="2337625"/>
            <a:ext cx="26040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500"/>
              <a:buFont typeface="Bebas Neue"/>
              <a:buNone/>
              <a:defRPr sz="3500">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32" name="Google Shape;32;p5"/>
          <p:cNvSpPr txBox="1"/>
          <p:nvPr>
            <p:ph idx="3" type="subTitle"/>
          </p:nvPr>
        </p:nvSpPr>
        <p:spPr>
          <a:xfrm>
            <a:off x="1332852" y="1607925"/>
            <a:ext cx="2604000" cy="9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idx="4" type="subTitle"/>
          </p:nvPr>
        </p:nvSpPr>
        <p:spPr>
          <a:xfrm>
            <a:off x="5207139" y="2982275"/>
            <a:ext cx="2604000" cy="9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cxnSp>
        <p:nvCxnSpPr>
          <p:cNvPr id="34" name="Google Shape;34;p5"/>
          <p:cNvCxnSpPr/>
          <p:nvPr/>
        </p:nvCxnSpPr>
        <p:spPr>
          <a:xfrm>
            <a:off x="0" y="3051025"/>
            <a:ext cx="2253600" cy="0"/>
          </a:xfrm>
          <a:prstGeom prst="straightConnector1">
            <a:avLst/>
          </a:prstGeom>
          <a:noFill/>
          <a:ln cap="flat" cmpd="sng" w="9525">
            <a:solidFill>
              <a:schemeClr val="dk2"/>
            </a:solidFill>
            <a:prstDash val="solid"/>
            <a:round/>
            <a:headEnd len="med" w="med" type="none"/>
            <a:tailEnd len="med" w="med" type="none"/>
          </a:ln>
        </p:spPr>
      </p:cxnSp>
      <p:pic>
        <p:nvPicPr>
          <p:cNvPr id="35" name="Google Shape;35;p5"/>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36" name="Google Shape;3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pic>
        <p:nvPicPr>
          <p:cNvPr id="38" name="Google Shape;38;p6"/>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39" name="Google Shape;39;p6"/>
          <p:cNvSpPr/>
          <p:nvPr/>
        </p:nvSpPr>
        <p:spPr>
          <a:xfrm>
            <a:off x="7572000" y="1350"/>
            <a:ext cx="15720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rot="10800000">
            <a:off x="8783000" y="2998800"/>
            <a:ext cx="0" cy="2144700"/>
          </a:xfrm>
          <a:prstGeom prst="straightConnector1">
            <a:avLst/>
          </a:prstGeom>
          <a:noFill/>
          <a:ln cap="flat" cmpd="sng" w="9525">
            <a:solidFill>
              <a:schemeClr val="dk2"/>
            </a:solidFill>
            <a:prstDash val="solid"/>
            <a:round/>
            <a:headEnd len="med" w="med" type="none"/>
            <a:tailEnd len="med" w="med" type="none"/>
          </a:ln>
        </p:spPr>
      </p:cxnSp>
      <p:sp>
        <p:nvSpPr>
          <p:cNvPr id="41" name="Google Shape;41;p6"/>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5435175" y="750021"/>
            <a:ext cx="3000000" cy="106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200"/>
              <a:buNone/>
              <a:defRPr sz="3500"/>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45" name="Google Shape;45;p7"/>
          <p:cNvSpPr txBox="1"/>
          <p:nvPr>
            <p:ph idx="1" type="body"/>
          </p:nvPr>
        </p:nvSpPr>
        <p:spPr>
          <a:xfrm>
            <a:off x="708825" y="689675"/>
            <a:ext cx="4086900" cy="2069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6" name="Google Shape;46;p7"/>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7"/>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708825" y="2272659"/>
            <a:ext cx="3837300" cy="17286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5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1" name="Google Shape;51;p8"/>
          <p:cNvSpPr/>
          <p:nvPr/>
        </p:nvSpPr>
        <p:spPr>
          <a:xfrm>
            <a:off x="0" y="4320300"/>
            <a:ext cx="9144000" cy="8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8"/>
          <p:cNvPicPr preferRelativeResize="0"/>
          <p:nvPr/>
        </p:nvPicPr>
        <p:blipFill>
          <a:blip r:embed="rId2">
            <a:alphaModFix/>
          </a:blip>
          <a:stretch>
            <a:fillRect/>
          </a:stretch>
        </p:blipFill>
        <p:spPr>
          <a:xfrm>
            <a:off x="0" y="4083410"/>
            <a:ext cx="415200" cy="1060085"/>
          </a:xfrm>
          <a:prstGeom prst="rect">
            <a:avLst/>
          </a:prstGeom>
          <a:noFill/>
          <a:ln>
            <a:noFill/>
          </a:ln>
        </p:spPr>
      </p:pic>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rot="-5400000">
            <a:off x="5780575" y="1780200"/>
            <a:ext cx="5143500" cy="158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rot="5400000">
            <a:off x="5896575" y="1961700"/>
            <a:ext cx="3857100" cy="1220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idx="1" type="subTitle"/>
          </p:nvPr>
        </p:nvSpPr>
        <p:spPr>
          <a:xfrm>
            <a:off x="1509750" y="3160100"/>
            <a:ext cx="3795000" cy="144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58" name="Google Shape;58;p9"/>
          <p:cNvPicPr preferRelativeResize="0"/>
          <p:nvPr/>
        </p:nvPicPr>
        <p:blipFill>
          <a:blip r:embed="rId2">
            <a:alphaModFix/>
          </a:blip>
          <a:stretch>
            <a:fillRect/>
          </a:stretch>
        </p:blipFill>
        <p:spPr>
          <a:xfrm>
            <a:off x="0" y="4083410"/>
            <a:ext cx="415200" cy="1060085"/>
          </a:xfrm>
          <a:prstGeom prst="rect">
            <a:avLst/>
          </a:prstGeom>
          <a:noFill/>
          <a:ln>
            <a:noFill/>
          </a:ln>
        </p:spPr>
      </p:pic>
      <p:cxnSp>
        <p:nvCxnSpPr>
          <p:cNvPr id="59" name="Google Shape;59;p9"/>
          <p:cNvCxnSpPr/>
          <p:nvPr/>
        </p:nvCxnSpPr>
        <p:spPr>
          <a:xfrm rot="10800000">
            <a:off x="1326775" y="2998800"/>
            <a:ext cx="0" cy="2144700"/>
          </a:xfrm>
          <a:prstGeom prst="straightConnector1">
            <a:avLst/>
          </a:prstGeom>
          <a:noFill/>
          <a:ln cap="flat" cmpd="sng" w="9525">
            <a:solidFill>
              <a:schemeClr val="dk2"/>
            </a:solidFill>
            <a:prstDash val="solid"/>
            <a:round/>
            <a:headEnd len="med" w="med" type="none"/>
            <a:tailEnd len="med" w="med" type="none"/>
          </a:ln>
        </p:spPr>
      </p:cxnSp>
      <p:sp>
        <p:nvSpPr>
          <p:cNvPr id="60" name="Google Shape;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1556550" y="3417313"/>
            <a:ext cx="6030900" cy="118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5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pic>
        <p:nvPicPr>
          <p:cNvPr id="63" name="Google Shape;63;p10"/>
          <p:cNvPicPr preferRelativeResize="0"/>
          <p:nvPr/>
        </p:nvPicPr>
        <p:blipFill>
          <a:blip r:embed="rId2">
            <a:alphaModFix/>
          </a:blip>
          <a:stretch>
            <a:fillRect/>
          </a:stretch>
        </p:blipFill>
        <p:spPr>
          <a:xfrm>
            <a:off x="0" y="4083403"/>
            <a:ext cx="415200" cy="1060085"/>
          </a:xfrm>
          <a:prstGeom prst="rect">
            <a:avLst/>
          </a:prstGeom>
          <a:noFill/>
          <a:ln>
            <a:noFill/>
          </a:ln>
        </p:spPr>
      </p:pic>
      <p:sp>
        <p:nvSpPr>
          <p:cNvPr id="64" name="Google Shape;64;p10"/>
          <p:cNvSpPr/>
          <p:nvPr/>
        </p:nvSpPr>
        <p:spPr>
          <a:xfrm>
            <a:off x="7572000" y="1350"/>
            <a:ext cx="15720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1pPr>
            <a:lvl2pPr lvl="1"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2pPr>
            <a:lvl3pPr lvl="2"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3pPr>
            <a:lvl4pPr lvl="3"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4pPr>
            <a:lvl5pPr lvl="4"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5pPr>
            <a:lvl6pPr lvl="5"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6pPr>
            <a:lvl7pPr lvl="6"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7pPr>
            <a:lvl8pPr lvl="7"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8pPr>
            <a:lvl9pPr lvl="8" rtl="0">
              <a:spcBef>
                <a:spcPts val="0"/>
              </a:spcBef>
              <a:spcAft>
                <a:spcPts val="0"/>
              </a:spcAft>
              <a:buClr>
                <a:schemeClr val="dk2"/>
              </a:buClr>
              <a:buSzPts val="3200"/>
              <a:buFont typeface="Poppins SemiBold"/>
              <a:buNone/>
              <a:defRPr sz="3200">
                <a:solidFill>
                  <a:schemeClr val="dk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1pPr>
            <a:lvl2pPr indent="-317500" lvl="1" marL="9144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2pPr>
            <a:lvl3pPr indent="-317500" lvl="2" marL="13716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3pPr>
            <a:lvl4pPr indent="-317500" lvl="3" marL="18288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4pPr>
            <a:lvl5pPr indent="-317500" lvl="4" marL="22860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5pPr>
            <a:lvl6pPr indent="-317500" lvl="5" marL="27432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6pPr>
            <a:lvl7pPr indent="-317500" lvl="6" marL="32004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7pPr>
            <a:lvl8pPr indent="-317500" lvl="7" marL="3657600">
              <a:lnSpc>
                <a:spcPct val="115000"/>
              </a:lnSpc>
              <a:spcBef>
                <a:spcPts val="1600"/>
              </a:spcBef>
              <a:spcAft>
                <a:spcPts val="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8pPr>
            <a:lvl9pPr indent="-317500" lvl="8" marL="4114800">
              <a:lnSpc>
                <a:spcPct val="115000"/>
              </a:lnSpc>
              <a:spcBef>
                <a:spcPts val="1600"/>
              </a:spcBef>
              <a:spcAft>
                <a:spcPts val="1600"/>
              </a:spcAft>
              <a:buClr>
                <a:schemeClr val="dk2"/>
              </a:buClr>
              <a:buSzPts val="1400"/>
              <a:buFont typeface="Abhaya Libre Medium"/>
              <a:buChar char="■"/>
              <a:defRPr>
                <a:solidFill>
                  <a:schemeClr val="dk2"/>
                </a:solidFill>
                <a:latin typeface="Abhaya Libre Medium"/>
                <a:ea typeface="Abhaya Libre Medium"/>
                <a:cs typeface="Abhaya Libre Medium"/>
                <a:sym typeface="Abhaya Libre Mediu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Abhaya Libre Medium"/>
                <a:ea typeface="Abhaya Libre Medium"/>
                <a:cs typeface="Abhaya Libre Medium"/>
                <a:sym typeface="Abhaya Libre Medium"/>
              </a:defRPr>
            </a:lvl1pPr>
            <a:lvl2pPr lvl="1" algn="r">
              <a:buNone/>
              <a:defRPr sz="1300">
                <a:solidFill>
                  <a:schemeClr val="dk2"/>
                </a:solidFill>
                <a:latin typeface="Abhaya Libre Medium"/>
                <a:ea typeface="Abhaya Libre Medium"/>
                <a:cs typeface="Abhaya Libre Medium"/>
                <a:sym typeface="Abhaya Libre Medium"/>
              </a:defRPr>
            </a:lvl2pPr>
            <a:lvl3pPr lvl="2" algn="r">
              <a:buNone/>
              <a:defRPr sz="1300">
                <a:solidFill>
                  <a:schemeClr val="dk2"/>
                </a:solidFill>
                <a:latin typeface="Abhaya Libre Medium"/>
                <a:ea typeface="Abhaya Libre Medium"/>
                <a:cs typeface="Abhaya Libre Medium"/>
                <a:sym typeface="Abhaya Libre Medium"/>
              </a:defRPr>
            </a:lvl3pPr>
            <a:lvl4pPr lvl="3" algn="r">
              <a:buNone/>
              <a:defRPr sz="1300">
                <a:solidFill>
                  <a:schemeClr val="dk2"/>
                </a:solidFill>
                <a:latin typeface="Abhaya Libre Medium"/>
                <a:ea typeface="Abhaya Libre Medium"/>
                <a:cs typeface="Abhaya Libre Medium"/>
                <a:sym typeface="Abhaya Libre Medium"/>
              </a:defRPr>
            </a:lvl4pPr>
            <a:lvl5pPr lvl="4" algn="r">
              <a:buNone/>
              <a:defRPr sz="1300">
                <a:solidFill>
                  <a:schemeClr val="dk2"/>
                </a:solidFill>
                <a:latin typeface="Abhaya Libre Medium"/>
                <a:ea typeface="Abhaya Libre Medium"/>
                <a:cs typeface="Abhaya Libre Medium"/>
                <a:sym typeface="Abhaya Libre Medium"/>
              </a:defRPr>
            </a:lvl5pPr>
            <a:lvl6pPr lvl="5" algn="r">
              <a:buNone/>
              <a:defRPr sz="1300">
                <a:solidFill>
                  <a:schemeClr val="dk2"/>
                </a:solidFill>
                <a:latin typeface="Abhaya Libre Medium"/>
                <a:ea typeface="Abhaya Libre Medium"/>
                <a:cs typeface="Abhaya Libre Medium"/>
                <a:sym typeface="Abhaya Libre Medium"/>
              </a:defRPr>
            </a:lvl6pPr>
            <a:lvl7pPr lvl="6" algn="r">
              <a:buNone/>
              <a:defRPr sz="1300">
                <a:solidFill>
                  <a:schemeClr val="dk2"/>
                </a:solidFill>
                <a:latin typeface="Abhaya Libre Medium"/>
                <a:ea typeface="Abhaya Libre Medium"/>
                <a:cs typeface="Abhaya Libre Medium"/>
                <a:sym typeface="Abhaya Libre Medium"/>
              </a:defRPr>
            </a:lvl7pPr>
            <a:lvl8pPr lvl="7" algn="r">
              <a:buNone/>
              <a:defRPr sz="1300">
                <a:solidFill>
                  <a:schemeClr val="dk2"/>
                </a:solidFill>
                <a:latin typeface="Abhaya Libre Medium"/>
                <a:ea typeface="Abhaya Libre Medium"/>
                <a:cs typeface="Abhaya Libre Medium"/>
                <a:sym typeface="Abhaya Libre Medium"/>
              </a:defRPr>
            </a:lvl8pPr>
            <a:lvl9pPr lvl="8" algn="r">
              <a:buNone/>
              <a:defRPr sz="1300">
                <a:solidFill>
                  <a:schemeClr val="dk2"/>
                </a:solidFill>
                <a:latin typeface="Abhaya Libre Medium"/>
                <a:ea typeface="Abhaya Libre Medium"/>
                <a:cs typeface="Abhaya Libre Medium"/>
                <a:sym typeface="Abhaya Libre Medium"/>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5.png"/><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55.jpg"/><Relationship Id="rId4" Type="http://schemas.openxmlformats.org/officeDocument/2006/relationships/image" Target="../media/image5.png"/><Relationship Id="rId5"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gredos.usal.es/bitstream/handle/10366/137943/Manufacturing_processes_in_the_textile_i.pdf?sequence=1&amp;isAllowed=y" TargetMode="External"/><Relationship Id="rId4" Type="http://schemas.openxmlformats.org/officeDocument/2006/relationships/hyperlink" Target="https://journalengineering.fe.up.pt/index.php/upjeng/article/view/2183-6493_006.002_0008/450" TargetMode="External"/><Relationship Id="rId5" Type="http://schemas.openxmlformats.org/officeDocument/2006/relationships/hyperlink" Target="https://www.researchgate.net/publication/359789758_Inditex_y_la_ventaja_competitiva_de_la_fast_fashion_espanola_1985-2019" TargetMode="External"/><Relationship Id="rId6" Type="http://schemas.openxmlformats.org/officeDocument/2006/relationships/hyperlink" Target="https://link.springer.com/article/10.1007/s43615-023-00322-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www.eleconomista.es/retailconsumo/noticias/13133388/12/24/inditex-mango-tendam-hm-primark-y-shein-acaparan-ya-una-cuota-del-65-en-el%20textil.html" TargetMode="External"/><Relationship Id="rId4" Type="http://schemas.openxmlformats.org/officeDocument/2006/relationships/hyperlink" Target="https://www.eleconomista.es/retailconsumo/noticias/13133388/12/24/inditex-mango-tendam-hm-primark-y-shein-acaparan-ya-una-cuota-del-65-en-el%20textil.html" TargetMode="External"/><Relationship Id="rId5" Type="http://schemas.openxmlformats.org/officeDocument/2006/relationships/hyperlink" Target="https://www.scirp.org/html/3-1531766_108440.htm" TargetMode="External"/><Relationship Id="rId6" Type="http://schemas.openxmlformats.org/officeDocument/2006/relationships/hyperlink" Target="https://www.ccsenet.org/journal/index.php/ijbm/article/view/71748" TargetMode="External"/><Relationship Id="rId7" Type="http://schemas.openxmlformats.org/officeDocument/2006/relationships/hyperlink" Target="https://gupea.ub.gu.se/handle/2077/2566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hyperlink" Target="https://www.taylorfrancis.com/chapters/edit/10.4324/9780080506241-14/process-fashion-trend-development-leading-season-tim-jackson" TargetMode="External"/><Relationship Id="rId4" Type="http://schemas.openxmlformats.org/officeDocument/2006/relationships/hyperlink" Target="https://www.ceeol.com/search/article-detail?id=1095912" TargetMode="External"/><Relationship Id="rId5" Type="http://schemas.openxmlformats.org/officeDocument/2006/relationships/hyperlink" Target="https://tekstila.net/fast-fashion-cuatro-temporadas-un-dia/" TargetMode="External"/><Relationship Id="rId6" Type="http://schemas.openxmlformats.org/officeDocument/2006/relationships/hyperlink" Target="https://www.researchgate.net/publication/359789758_Inditex_y_la_ventaja_competitiva_de_la_fast_fashion_espanola_1985-2019%E2%80%8B" TargetMode="External"/><Relationship Id="rId7" Type="http://schemas.openxmlformats.org/officeDocument/2006/relationships/hyperlink" Target="https://simpliroute.com/es/blog/logistica-de-zara" TargetMode="External"/><Relationship Id="rId8" Type="http://schemas.openxmlformats.org/officeDocument/2006/relationships/hyperlink" Target="https://simpliroute.com/es/blog/logistica-de-zar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fusionmoda.es/desarrollo-de-colecciones-para-la-industria-de-la-moda/" TargetMode="External"/><Relationship Id="rId4" Type="http://schemas.openxmlformats.org/officeDocument/2006/relationships/hyperlink" Target="https://www.iese.edu/es/insight/articulos/fast-fashion-modelo-negocio-zara/" TargetMode="External"/><Relationship Id="rId5" Type="http://schemas.openxmlformats.org/officeDocument/2006/relationships/hyperlink" Target="https://www.iese.edu/es/insight/articulos/fast-fashion-modelo-negocio-zara/" TargetMode="External"/><Relationship Id="rId6" Type="http://schemas.openxmlformats.org/officeDocument/2006/relationships/hyperlink" Target="https://fashionunited.es/noticias/contexto/asi-se-crean-las-colecciones-de-una-marca-de-moda/2022120739941" TargetMode="External"/><Relationship Id="rId7" Type="http://schemas.openxmlformats.org/officeDocument/2006/relationships/hyperlink" Target="https://fashionunited.es/noticias/contexto/asi-se-crean-las-colecciones-de-una-marca-de-moda/2022120739941" TargetMode="External"/><Relationship Id="rId8" Type="http://schemas.openxmlformats.org/officeDocument/2006/relationships/hyperlink" Target="https://blog.wearedrew.co/caso-de-estudio/caso-zara-el-modelo-de-negocio-que-revoluciono-la-mod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s://repositorio.uam.es/bitstream/handle/10486/703070/TFG%20ADE_Alicia%20Vazquez%20Montilla_curso%202021-22.pdf?sequence=1" TargetMode="External"/><Relationship Id="rId4" Type="http://schemas.openxmlformats.org/officeDocument/2006/relationships/hyperlink" Target="https://repositorio.uam.es/bitstream/handle/10486/703070/TFG%20ADE_Alicia%20Vazquez%20Montilla_curso%202021-22.pdf?sequence=1" TargetMode="External"/><Relationship Id="rId9" Type="http://schemas.openxmlformats.org/officeDocument/2006/relationships/hyperlink" Target="https://repositorio.comillas.edu/xmlui/bitstream/handle/11531/69094/TFG-Colomina%2C%20Teulon%20Lucia.pdf?sequence=1" TargetMode="External"/><Relationship Id="rId5" Type="http://schemas.openxmlformats.org/officeDocument/2006/relationships/hyperlink" Target="https://audaces.com/es/blog/coleccion-moda" TargetMode="External"/><Relationship Id="rId6" Type="http://schemas.openxmlformats.org/officeDocument/2006/relationships/hyperlink" Target="https://audaces.com/es/blog/coleccion-moda" TargetMode="External"/><Relationship Id="rId7" Type="http://schemas.openxmlformats.org/officeDocument/2006/relationships/hyperlink" Target="https://repositorio.comillas.edu/xmlui/bitstream/handle/11531/69094/TFG-Colomina%2C%20Teulon%20Lucia.pdf?sequence=1" TargetMode="External"/><Relationship Id="rId8" Type="http://schemas.openxmlformats.org/officeDocument/2006/relationships/hyperlink" Target="https://repositorio.comillas.edu/xmlui/bitstream/handle/11531/69094/TFG-Colomina%2C%20Teulon%20Lucia.pdf?sequence=1" TargetMode="External"/><Relationship Id="rId11" Type="http://schemas.openxmlformats.org/officeDocument/2006/relationships/hyperlink" Target="https://es.sino-silk.com/Cadena-de-suministro-de-la-industria-textil/" TargetMode="External"/><Relationship Id="rId10" Type="http://schemas.openxmlformats.org/officeDocument/2006/relationships/hyperlink" Target="https://repositorio.comillas.edu/xmlui/bitstream/handle/11531/69094/TFG-Colomina%2C%20Teulon%20Lucia.pdf?sequence=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hyperlink" Target="https://triunfaemprendiendo.com/como-es-la-distribucion-de-zara/" TargetMode="External"/><Relationship Id="rId4" Type="http://schemas.openxmlformats.org/officeDocument/2006/relationships/hyperlink" Target="https://www.huffingtonpost.es/economia/adios-zara-siempre-marca-prepara-tienda-futuro-ciudad-clave-espana.html" TargetMode="External"/><Relationship Id="rId9" Type="http://schemas.openxmlformats.org/officeDocument/2006/relationships/hyperlink" Target="https://www.elindependiente.com/economia/2021/04/08/zara-una-marca-a-prueba-de-pandemias/" TargetMode="External"/><Relationship Id="rId5" Type="http://schemas.openxmlformats.org/officeDocument/2006/relationships/hyperlink" Target="https://www.huffingtonpost.es/economia/adios-zara-siempre-marca-prepara-tienda-futuro-ciudad-clave-espana.html" TargetMode="External"/><Relationship Id="rId6" Type="http://schemas.openxmlformats.org/officeDocument/2006/relationships/hyperlink" Target="https://www.huffingtonpost.es/sociedad/la-popular-firma-moda-sueca-queria-destronar-zara-multiplica-cierres-despidos-espana.html" TargetMode="External"/><Relationship Id="rId7" Type="http://schemas.openxmlformats.org/officeDocument/2006/relationships/hyperlink" Target="https://www.huffingtonpost.es/sociedad/la-popular-firma-moda-sueca-queria-destronar-zara-multiplica-cierres-despidos-espana.html" TargetMode="External"/><Relationship Id="rId8" Type="http://schemas.openxmlformats.org/officeDocument/2006/relationships/hyperlink" Target="https://www.elindependiente.com/economia/2021/04/08/zara-una-marca-a-prueba-de-pandemia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s://dspace.umh.es/bitstream/11000/2272/6/TFG%20Blasco%20S%C3%A1nchez%2C%20Jos%C3%A9%20Javier.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5.png"/><Relationship Id="rId7"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rotWithShape="1">
          <a:blip r:embed="rId3">
            <a:alphaModFix/>
          </a:blip>
          <a:srcRect b="0" l="28462" r="841" t="19620"/>
          <a:stretch/>
        </p:blipFill>
        <p:spPr>
          <a:xfrm>
            <a:off x="5158300" y="1360450"/>
            <a:ext cx="3985700" cy="3024874"/>
          </a:xfrm>
          <a:prstGeom prst="rect">
            <a:avLst/>
          </a:prstGeom>
          <a:noFill/>
          <a:ln>
            <a:noFill/>
          </a:ln>
        </p:spPr>
      </p:pic>
      <p:sp>
        <p:nvSpPr>
          <p:cNvPr id="274" name="Google Shape;274;p34"/>
          <p:cNvSpPr txBox="1"/>
          <p:nvPr>
            <p:ph type="ctrTitle"/>
          </p:nvPr>
        </p:nvSpPr>
        <p:spPr>
          <a:xfrm>
            <a:off x="708825" y="544475"/>
            <a:ext cx="7734000" cy="7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ZARA- SCM</a:t>
            </a:r>
            <a:endParaRPr/>
          </a:p>
        </p:txBody>
      </p:sp>
      <p:sp>
        <p:nvSpPr>
          <p:cNvPr id="275" name="Google Shape;275;p34"/>
          <p:cNvSpPr txBox="1"/>
          <p:nvPr>
            <p:ph idx="1" type="subTitle"/>
          </p:nvPr>
        </p:nvSpPr>
        <p:spPr>
          <a:xfrm>
            <a:off x="1392925" y="1658175"/>
            <a:ext cx="34509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Presentat per: </a:t>
            </a:r>
            <a:endParaRPr/>
          </a:p>
          <a:p>
            <a:pPr indent="0" lvl="0" marL="0" rtl="0" algn="l">
              <a:spcBef>
                <a:spcPts val="0"/>
              </a:spcBef>
              <a:spcAft>
                <a:spcPts val="0"/>
              </a:spcAft>
              <a:buNone/>
            </a:pPr>
            <a:r>
              <a:t/>
            </a:r>
            <a:endParaRPr sz="300"/>
          </a:p>
          <a:p>
            <a:pPr indent="0" lvl="0" marL="0" rtl="0" algn="ctr">
              <a:spcBef>
                <a:spcPts val="0"/>
              </a:spcBef>
              <a:spcAft>
                <a:spcPts val="0"/>
              </a:spcAft>
              <a:buNone/>
            </a:pPr>
            <a:r>
              <a:rPr lang="ca"/>
              <a:t>Dimas Noguera</a:t>
            </a:r>
            <a:endParaRPr/>
          </a:p>
          <a:p>
            <a:pPr indent="0" lvl="0" marL="0" rtl="0" algn="ctr">
              <a:spcBef>
                <a:spcPts val="0"/>
              </a:spcBef>
              <a:spcAft>
                <a:spcPts val="0"/>
              </a:spcAft>
              <a:buNone/>
            </a:pPr>
            <a:r>
              <a:rPr lang="ca"/>
              <a:t>Aldair López</a:t>
            </a:r>
            <a:endParaRPr/>
          </a:p>
          <a:p>
            <a:pPr indent="0" lvl="0" marL="0" rtl="0" algn="ctr">
              <a:spcBef>
                <a:spcPts val="0"/>
              </a:spcBef>
              <a:spcAft>
                <a:spcPts val="0"/>
              </a:spcAft>
              <a:buNone/>
            </a:pPr>
            <a:r>
              <a:rPr lang="ca"/>
              <a:t>Èric Díez</a:t>
            </a:r>
            <a:endParaRPr/>
          </a:p>
          <a:p>
            <a:pPr indent="0" lvl="0" marL="0" rtl="0" algn="ctr">
              <a:spcBef>
                <a:spcPts val="0"/>
              </a:spcBef>
              <a:spcAft>
                <a:spcPts val="0"/>
              </a:spcAft>
              <a:buNone/>
            </a:pPr>
            <a:r>
              <a:rPr lang="ca"/>
              <a:t>Jaume Rossell</a:t>
            </a:r>
            <a:endParaRPr/>
          </a:p>
          <a:p>
            <a:pPr indent="0" lvl="0" marL="0" rtl="0" algn="ctr">
              <a:spcBef>
                <a:spcPts val="0"/>
              </a:spcBef>
              <a:spcAft>
                <a:spcPts val="0"/>
              </a:spcAft>
              <a:buNone/>
            </a:pPr>
            <a:r>
              <a:rPr lang="ca"/>
              <a:t>Jesús José García</a:t>
            </a:r>
            <a:endParaRPr/>
          </a:p>
        </p:txBody>
      </p:sp>
      <p:sp>
        <p:nvSpPr>
          <p:cNvPr id="276" name="Google Shape;276;p34"/>
          <p:cNvSpPr txBox="1"/>
          <p:nvPr>
            <p:ph idx="2" type="ctrTitle"/>
          </p:nvPr>
        </p:nvSpPr>
        <p:spPr>
          <a:xfrm rot="-5400000">
            <a:off x="-932925" y="2359325"/>
            <a:ext cx="38742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700"/>
              <a:t>SUPPLY CHAIN </a:t>
            </a:r>
            <a:r>
              <a:rPr lang="ca" sz="1700"/>
              <a:t>MANAGEMENT</a:t>
            </a:r>
            <a:endParaRPr sz="1700"/>
          </a:p>
        </p:txBody>
      </p:sp>
      <p:cxnSp>
        <p:nvCxnSpPr>
          <p:cNvPr id="277" name="Google Shape;277;p34"/>
          <p:cNvCxnSpPr/>
          <p:nvPr/>
        </p:nvCxnSpPr>
        <p:spPr>
          <a:xfrm rot="10800000">
            <a:off x="1326775" y="2998800"/>
            <a:ext cx="0" cy="2144700"/>
          </a:xfrm>
          <a:prstGeom prst="straightConnector1">
            <a:avLst/>
          </a:prstGeom>
          <a:noFill/>
          <a:ln cap="flat" cmpd="sng" w="9525">
            <a:solidFill>
              <a:schemeClr val="dk2"/>
            </a:solidFill>
            <a:prstDash val="solid"/>
            <a:round/>
            <a:headEnd len="med" w="med" type="none"/>
            <a:tailEnd len="med" w="med" type="none"/>
          </a:ln>
        </p:spPr>
      </p:cxnSp>
      <p:pic>
        <p:nvPicPr>
          <p:cNvPr id="278" name="Google Shape;278;p34"/>
          <p:cNvPicPr preferRelativeResize="0"/>
          <p:nvPr/>
        </p:nvPicPr>
        <p:blipFill>
          <a:blip r:embed="rId4">
            <a:alphaModFix/>
          </a:blip>
          <a:stretch>
            <a:fillRect/>
          </a:stretch>
        </p:blipFill>
        <p:spPr>
          <a:xfrm>
            <a:off x="4161325" y="4025699"/>
            <a:ext cx="1374450" cy="111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96" name="Google Shape;396;p43"/>
          <p:cNvSpPr txBox="1"/>
          <p:nvPr/>
        </p:nvSpPr>
        <p:spPr>
          <a:xfrm>
            <a:off x="0" y="216900"/>
            <a:ext cx="6943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500">
                <a:solidFill>
                  <a:schemeClr val="dk2"/>
                </a:solidFill>
                <a:latin typeface="Poppins SemiBold"/>
                <a:ea typeface="Poppins SemiBold"/>
                <a:cs typeface="Poppins SemiBold"/>
                <a:sym typeface="Poppins SemiBold"/>
              </a:rPr>
              <a:t>FUNCIONAMENT CLÀSSIC</a:t>
            </a:r>
            <a:endParaRPr sz="3500">
              <a:solidFill>
                <a:schemeClr val="dk2"/>
              </a:solidFill>
              <a:latin typeface="Poppins SemiBold"/>
              <a:ea typeface="Poppins SemiBold"/>
              <a:cs typeface="Poppins SemiBold"/>
              <a:sym typeface="Poppins SemiBold"/>
            </a:endParaRPr>
          </a:p>
        </p:txBody>
      </p:sp>
      <p:sp>
        <p:nvSpPr>
          <p:cNvPr id="397" name="Google Shape;397;p43"/>
          <p:cNvSpPr txBox="1"/>
          <p:nvPr/>
        </p:nvSpPr>
        <p:spPr>
          <a:xfrm>
            <a:off x="627275" y="1019675"/>
            <a:ext cx="337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600">
                <a:solidFill>
                  <a:srgbClr val="666666"/>
                </a:solidFill>
                <a:latin typeface="Poppins SemiBold"/>
                <a:ea typeface="Poppins SemiBold"/>
                <a:cs typeface="Poppins SemiBold"/>
                <a:sym typeface="Poppins SemiBold"/>
              </a:rPr>
              <a:t>Diferències en la producció</a:t>
            </a:r>
            <a:endParaRPr sz="1600">
              <a:solidFill>
                <a:srgbClr val="666666"/>
              </a:solidFill>
              <a:latin typeface="Poppins SemiBold"/>
              <a:ea typeface="Poppins SemiBold"/>
              <a:cs typeface="Poppins SemiBold"/>
              <a:sym typeface="Poppins SemiBold"/>
            </a:endParaRPr>
          </a:p>
        </p:txBody>
      </p:sp>
      <p:sp>
        <p:nvSpPr>
          <p:cNvPr id="398" name="Google Shape;398;p43"/>
          <p:cNvSpPr txBox="1"/>
          <p:nvPr/>
        </p:nvSpPr>
        <p:spPr>
          <a:xfrm>
            <a:off x="995750" y="1530238"/>
            <a:ext cx="270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a:latin typeface="Poppins"/>
                <a:ea typeface="Poppins"/>
                <a:cs typeface="Poppins"/>
                <a:sym typeface="Poppins"/>
              </a:rPr>
              <a:t>Empreses tradicionals</a:t>
            </a:r>
            <a:endParaRPr b="1">
              <a:latin typeface="Poppins"/>
              <a:ea typeface="Poppins"/>
              <a:cs typeface="Poppins"/>
              <a:sym typeface="Poppins"/>
            </a:endParaRPr>
          </a:p>
        </p:txBody>
      </p:sp>
      <p:sp>
        <p:nvSpPr>
          <p:cNvPr id="399" name="Google Shape;399;p43"/>
          <p:cNvSpPr txBox="1"/>
          <p:nvPr/>
        </p:nvSpPr>
        <p:spPr>
          <a:xfrm>
            <a:off x="5442250" y="1530238"/>
            <a:ext cx="270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a:latin typeface="Poppins"/>
                <a:ea typeface="Poppins"/>
                <a:cs typeface="Poppins"/>
                <a:sym typeface="Poppins"/>
              </a:rPr>
              <a:t>Zara</a:t>
            </a:r>
            <a:endParaRPr b="1">
              <a:latin typeface="Poppins"/>
              <a:ea typeface="Poppins"/>
              <a:cs typeface="Poppins"/>
              <a:sym typeface="Poppins"/>
            </a:endParaRPr>
          </a:p>
        </p:txBody>
      </p:sp>
      <p:sp>
        <p:nvSpPr>
          <p:cNvPr id="400" name="Google Shape;400;p43"/>
          <p:cNvSpPr txBox="1"/>
          <p:nvPr/>
        </p:nvSpPr>
        <p:spPr>
          <a:xfrm>
            <a:off x="812000" y="1930450"/>
            <a:ext cx="3073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ca">
                <a:latin typeface="Poppins"/>
                <a:ea typeface="Poppins"/>
                <a:cs typeface="Poppins"/>
                <a:sym typeface="Poppins"/>
              </a:rPr>
              <a:t>Externalitzen producció per centrar-se en disseny i comercialització[12]</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401" name="Google Shape;401;p43"/>
          <p:cNvSpPr txBox="1"/>
          <p:nvPr/>
        </p:nvSpPr>
        <p:spPr>
          <a:xfrm>
            <a:off x="5258500" y="1930450"/>
            <a:ext cx="3073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ca">
                <a:latin typeface="Poppins"/>
                <a:ea typeface="Poppins"/>
                <a:cs typeface="Poppins"/>
                <a:sym typeface="Poppins"/>
              </a:rPr>
              <a:t>Controla internament la producció, garantint agilitat i adaptació</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402" name="Google Shape;402;p43"/>
          <p:cNvPicPr preferRelativeResize="0"/>
          <p:nvPr/>
        </p:nvPicPr>
        <p:blipFill>
          <a:blip r:embed="rId3">
            <a:alphaModFix/>
          </a:blip>
          <a:stretch>
            <a:fillRect/>
          </a:stretch>
        </p:blipFill>
        <p:spPr>
          <a:xfrm>
            <a:off x="5576702" y="2878950"/>
            <a:ext cx="2824065" cy="1870950"/>
          </a:xfrm>
          <a:prstGeom prst="rect">
            <a:avLst/>
          </a:prstGeom>
          <a:noFill/>
          <a:ln>
            <a:noFill/>
          </a:ln>
        </p:spPr>
      </p:pic>
      <p:pic>
        <p:nvPicPr>
          <p:cNvPr id="403" name="Google Shape;403;p43"/>
          <p:cNvPicPr preferRelativeResize="0"/>
          <p:nvPr/>
        </p:nvPicPr>
        <p:blipFill>
          <a:blip r:embed="rId4">
            <a:alphaModFix/>
          </a:blip>
          <a:stretch>
            <a:fillRect/>
          </a:stretch>
        </p:blipFill>
        <p:spPr>
          <a:xfrm>
            <a:off x="1094538" y="2883650"/>
            <a:ext cx="2790963" cy="1861551"/>
          </a:xfrm>
          <a:prstGeom prst="rect">
            <a:avLst/>
          </a:prstGeom>
          <a:noFill/>
          <a:ln>
            <a:noFill/>
          </a:ln>
        </p:spPr>
      </p:pic>
      <p:pic>
        <p:nvPicPr>
          <p:cNvPr id="404" name="Google Shape;404;p43"/>
          <p:cNvPicPr preferRelativeResize="0"/>
          <p:nvPr/>
        </p:nvPicPr>
        <p:blipFill>
          <a:blip r:embed="rId5">
            <a:alphaModFix/>
          </a:blip>
          <a:stretch>
            <a:fillRect/>
          </a:stretch>
        </p:blipFill>
        <p:spPr>
          <a:xfrm>
            <a:off x="0" y="4036700"/>
            <a:ext cx="36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2881675" y="3188550"/>
            <a:ext cx="6062100" cy="150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CADENA </a:t>
            </a:r>
            <a:r>
              <a:rPr lang="ca"/>
              <a:t>D'APROVISIONAMENT</a:t>
            </a:r>
            <a:endParaRPr/>
          </a:p>
        </p:txBody>
      </p:sp>
      <p:sp>
        <p:nvSpPr>
          <p:cNvPr id="410" name="Google Shape;410;p44"/>
          <p:cNvSpPr txBox="1"/>
          <p:nvPr>
            <p:ph idx="2" type="title"/>
          </p:nvPr>
        </p:nvSpPr>
        <p:spPr>
          <a:xfrm>
            <a:off x="2997725" y="2256925"/>
            <a:ext cx="1318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02</a:t>
            </a:r>
            <a:endParaRPr/>
          </a:p>
        </p:txBody>
      </p:sp>
      <p:pic>
        <p:nvPicPr>
          <p:cNvPr id="411" name="Google Shape;411;p44"/>
          <p:cNvPicPr preferRelativeResize="0"/>
          <p:nvPr/>
        </p:nvPicPr>
        <p:blipFill rotWithShape="1">
          <a:blip r:embed="rId3">
            <a:alphaModFix/>
          </a:blip>
          <a:srcRect b="0" l="9881" r="16153" t="0"/>
          <a:stretch/>
        </p:blipFill>
        <p:spPr>
          <a:xfrm>
            <a:off x="0" y="2256925"/>
            <a:ext cx="2789827" cy="2513876"/>
          </a:xfrm>
          <a:prstGeom prst="rect">
            <a:avLst/>
          </a:prstGeom>
          <a:noFill/>
          <a:ln>
            <a:noFill/>
          </a:ln>
        </p:spPr>
      </p:pic>
      <p:sp>
        <p:nvSpPr>
          <p:cNvPr id="412" name="Google Shape;412;p44"/>
          <p:cNvSpPr/>
          <p:nvPr/>
        </p:nvSpPr>
        <p:spPr>
          <a:xfrm>
            <a:off x="8083800" y="1468963"/>
            <a:ext cx="1060200" cy="106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accent1"/>
              </a:solidFill>
              <a:latin typeface="Poppins SemiBold"/>
              <a:ea typeface="Poppins SemiBold"/>
              <a:cs typeface="Poppins SemiBold"/>
              <a:sym typeface="Poppins SemiBold"/>
            </a:endParaRPr>
          </a:p>
        </p:txBody>
      </p:sp>
      <p:sp>
        <p:nvSpPr>
          <p:cNvPr id="413" name="Google Shape;41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14" name="Google Shape;414;p44"/>
          <p:cNvPicPr preferRelativeResize="0"/>
          <p:nvPr/>
        </p:nvPicPr>
        <p:blipFill>
          <a:blip r:embed="rId4">
            <a:alphaModFix/>
          </a:blip>
          <a:stretch>
            <a:fillRect/>
          </a:stretch>
        </p:blipFill>
        <p:spPr>
          <a:xfrm>
            <a:off x="7840385" y="1468975"/>
            <a:ext cx="1303614" cy="1060201"/>
          </a:xfrm>
          <a:prstGeom prst="rect">
            <a:avLst/>
          </a:prstGeom>
          <a:noFill/>
          <a:ln>
            <a:noFill/>
          </a:ln>
        </p:spPr>
      </p:pic>
      <p:pic>
        <p:nvPicPr>
          <p:cNvPr id="415" name="Google Shape;415;p44"/>
          <p:cNvPicPr preferRelativeResize="0"/>
          <p:nvPr/>
        </p:nvPicPr>
        <p:blipFill rotWithShape="1">
          <a:blip r:embed="rId5">
            <a:alphaModFix/>
          </a:blip>
          <a:srcRect b="0" l="16380" r="0" t="0"/>
          <a:stretch/>
        </p:blipFill>
        <p:spPr>
          <a:xfrm>
            <a:off x="0" y="2267400"/>
            <a:ext cx="2789824" cy="2492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DIAGRAMA DE FLUX</a:t>
            </a:r>
            <a:endParaRPr/>
          </a:p>
        </p:txBody>
      </p:sp>
      <p:cxnSp>
        <p:nvCxnSpPr>
          <p:cNvPr id="421" name="Google Shape;421;p45"/>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422" name="Google Shape;422;p45"/>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24" name="Google Shape;424;p45" title="Còpia de [T13.2] SCM_Zara.drawio.png"/>
          <p:cNvPicPr preferRelativeResize="0"/>
          <p:nvPr/>
        </p:nvPicPr>
        <p:blipFill>
          <a:blip r:embed="rId3">
            <a:alphaModFix/>
          </a:blip>
          <a:stretch>
            <a:fillRect/>
          </a:stretch>
        </p:blipFill>
        <p:spPr>
          <a:xfrm>
            <a:off x="1736463" y="1204750"/>
            <a:ext cx="5671075" cy="3800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b="0" l="13267" r="53490" t="0"/>
          <a:stretch/>
        </p:blipFill>
        <p:spPr>
          <a:xfrm>
            <a:off x="7432600" y="1599000"/>
            <a:ext cx="1711399" cy="3544500"/>
          </a:xfrm>
          <a:prstGeom prst="rect">
            <a:avLst/>
          </a:prstGeom>
          <a:noFill/>
          <a:ln>
            <a:noFill/>
          </a:ln>
        </p:spPr>
      </p:pic>
      <p:sp>
        <p:nvSpPr>
          <p:cNvPr id="430" name="Google Shape;430;p46"/>
          <p:cNvSpPr txBox="1"/>
          <p:nvPr>
            <p:ph type="title"/>
          </p:nvPr>
        </p:nvSpPr>
        <p:spPr>
          <a:xfrm flipH="1">
            <a:off x="710981" y="2642747"/>
            <a:ext cx="5661300" cy="11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SOFTWARE SCM</a:t>
            </a:r>
            <a:endParaRPr/>
          </a:p>
        </p:txBody>
      </p:sp>
      <p:sp>
        <p:nvSpPr>
          <p:cNvPr id="431" name="Google Shape;431;p46"/>
          <p:cNvSpPr txBox="1"/>
          <p:nvPr>
            <p:ph idx="1" type="subTitle"/>
          </p:nvPr>
        </p:nvSpPr>
        <p:spPr>
          <a:xfrm flipH="1">
            <a:off x="710981" y="3893424"/>
            <a:ext cx="28488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Disseny de pantalles</a:t>
            </a:r>
            <a:endParaRPr/>
          </a:p>
        </p:txBody>
      </p:sp>
      <p:sp>
        <p:nvSpPr>
          <p:cNvPr id="432" name="Google Shape;432;p46"/>
          <p:cNvSpPr txBox="1"/>
          <p:nvPr>
            <p:ph idx="2" type="title"/>
          </p:nvPr>
        </p:nvSpPr>
        <p:spPr>
          <a:xfrm flipH="1">
            <a:off x="710981" y="1540222"/>
            <a:ext cx="1318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03</a:t>
            </a:r>
            <a:endParaRPr/>
          </a:p>
        </p:txBody>
      </p:sp>
      <p:pic>
        <p:nvPicPr>
          <p:cNvPr id="433" name="Google Shape;433;p46"/>
          <p:cNvPicPr preferRelativeResize="0"/>
          <p:nvPr/>
        </p:nvPicPr>
        <p:blipFill>
          <a:blip r:embed="rId4">
            <a:alphaModFix/>
          </a:blip>
          <a:stretch>
            <a:fillRect/>
          </a:stretch>
        </p:blipFill>
        <p:spPr>
          <a:xfrm>
            <a:off x="560650" y="-1"/>
            <a:ext cx="1374450" cy="1117800"/>
          </a:xfrm>
          <a:prstGeom prst="rect">
            <a:avLst/>
          </a:prstGeom>
          <a:noFill/>
          <a:ln>
            <a:noFill/>
          </a:ln>
        </p:spPr>
      </p:pic>
      <p:sp>
        <p:nvSpPr>
          <p:cNvPr id="434" name="Google Shape;43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47"/>
          <p:cNvGrpSpPr/>
          <p:nvPr/>
        </p:nvGrpSpPr>
        <p:grpSpPr>
          <a:xfrm>
            <a:off x="1655347" y="158924"/>
            <a:ext cx="5857125" cy="4984748"/>
            <a:chOff x="4572589" y="1047366"/>
            <a:chExt cx="3571200" cy="2936696"/>
          </a:xfrm>
        </p:grpSpPr>
        <p:sp>
          <p:nvSpPr>
            <p:cNvPr id="440" name="Google Shape;440;p47"/>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44" name="Google Shape;444;p47"/>
          <p:cNvPicPr preferRelativeResize="0"/>
          <p:nvPr/>
        </p:nvPicPr>
        <p:blipFill>
          <a:blip r:embed="rId3">
            <a:alphaModFix/>
          </a:blip>
          <a:stretch>
            <a:fillRect/>
          </a:stretch>
        </p:blipFill>
        <p:spPr>
          <a:xfrm>
            <a:off x="2063825" y="271100"/>
            <a:ext cx="5040174" cy="3599999"/>
          </a:xfrm>
          <a:prstGeom prst="rect">
            <a:avLst/>
          </a:prstGeom>
          <a:noFill/>
          <a:ln>
            <a:noFill/>
          </a:ln>
        </p:spPr>
      </p:pic>
      <p:sp>
        <p:nvSpPr>
          <p:cNvPr id="445" name="Google Shape;445;p47"/>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48"/>
          <p:cNvGrpSpPr/>
          <p:nvPr/>
        </p:nvGrpSpPr>
        <p:grpSpPr>
          <a:xfrm>
            <a:off x="1655347" y="158924"/>
            <a:ext cx="5857125" cy="4984748"/>
            <a:chOff x="4572589" y="1047366"/>
            <a:chExt cx="3571200" cy="2936696"/>
          </a:xfrm>
        </p:grpSpPr>
        <p:sp>
          <p:nvSpPr>
            <p:cNvPr id="451" name="Google Shape;451;p48"/>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55" name="Google Shape;455;p48"/>
          <p:cNvPicPr preferRelativeResize="0"/>
          <p:nvPr/>
        </p:nvPicPr>
        <p:blipFill>
          <a:blip r:embed="rId3">
            <a:alphaModFix/>
          </a:blip>
          <a:stretch>
            <a:fillRect/>
          </a:stretch>
        </p:blipFill>
        <p:spPr>
          <a:xfrm>
            <a:off x="2063913" y="271100"/>
            <a:ext cx="5040000" cy="3599999"/>
          </a:xfrm>
          <a:prstGeom prst="rect">
            <a:avLst/>
          </a:prstGeom>
          <a:noFill/>
          <a:ln>
            <a:noFill/>
          </a:ln>
        </p:spPr>
      </p:pic>
      <p:sp>
        <p:nvSpPr>
          <p:cNvPr id="456" name="Google Shape;456;p48"/>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49"/>
          <p:cNvGrpSpPr/>
          <p:nvPr/>
        </p:nvGrpSpPr>
        <p:grpSpPr>
          <a:xfrm>
            <a:off x="1655347" y="158924"/>
            <a:ext cx="5857125" cy="4984748"/>
            <a:chOff x="4572589" y="1047366"/>
            <a:chExt cx="3571200" cy="2936696"/>
          </a:xfrm>
        </p:grpSpPr>
        <p:sp>
          <p:nvSpPr>
            <p:cNvPr id="462" name="Google Shape;462;p49"/>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66" name="Google Shape;466;p49"/>
          <p:cNvPicPr preferRelativeResize="0"/>
          <p:nvPr/>
        </p:nvPicPr>
        <p:blipFill>
          <a:blip r:embed="rId3">
            <a:alphaModFix/>
          </a:blip>
          <a:stretch>
            <a:fillRect/>
          </a:stretch>
        </p:blipFill>
        <p:spPr>
          <a:xfrm>
            <a:off x="2063913" y="271100"/>
            <a:ext cx="5040000" cy="3599999"/>
          </a:xfrm>
          <a:prstGeom prst="rect">
            <a:avLst/>
          </a:prstGeom>
          <a:noFill/>
          <a:ln>
            <a:noFill/>
          </a:ln>
        </p:spPr>
      </p:pic>
      <p:sp>
        <p:nvSpPr>
          <p:cNvPr id="467" name="Google Shape;467;p49"/>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50"/>
          <p:cNvGrpSpPr/>
          <p:nvPr/>
        </p:nvGrpSpPr>
        <p:grpSpPr>
          <a:xfrm>
            <a:off x="1655347" y="158924"/>
            <a:ext cx="5857125" cy="4984748"/>
            <a:chOff x="4572589" y="1047366"/>
            <a:chExt cx="3571200" cy="2936696"/>
          </a:xfrm>
        </p:grpSpPr>
        <p:sp>
          <p:nvSpPr>
            <p:cNvPr id="473" name="Google Shape;473;p50"/>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0"/>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0"/>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77" name="Google Shape;477;p50"/>
          <p:cNvPicPr preferRelativeResize="0"/>
          <p:nvPr/>
        </p:nvPicPr>
        <p:blipFill>
          <a:blip r:embed="rId3">
            <a:alphaModFix/>
          </a:blip>
          <a:stretch>
            <a:fillRect/>
          </a:stretch>
        </p:blipFill>
        <p:spPr>
          <a:xfrm>
            <a:off x="2063913" y="271101"/>
            <a:ext cx="5040000" cy="3599999"/>
          </a:xfrm>
          <a:prstGeom prst="rect">
            <a:avLst/>
          </a:prstGeom>
          <a:noFill/>
          <a:ln>
            <a:noFill/>
          </a:ln>
        </p:spPr>
      </p:pic>
      <p:sp>
        <p:nvSpPr>
          <p:cNvPr id="478" name="Google Shape;478;p50"/>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51"/>
          <p:cNvGrpSpPr/>
          <p:nvPr/>
        </p:nvGrpSpPr>
        <p:grpSpPr>
          <a:xfrm>
            <a:off x="1655347" y="158924"/>
            <a:ext cx="5857125" cy="4984748"/>
            <a:chOff x="4572589" y="1047366"/>
            <a:chExt cx="3571200" cy="2936696"/>
          </a:xfrm>
        </p:grpSpPr>
        <p:sp>
          <p:nvSpPr>
            <p:cNvPr id="484" name="Google Shape;484;p51"/>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88" name="Google Shape;488;p51"/>
          <p:cNvPicPr preferRelativeResize="0"/>
          <p:nvPr/>
        </p:nvPicPr>
        <p:blipFill>
          <a:blip r:embed="rId3">
            <a:alphaModFix/>
          </a:blip>
          <a:stretch>
            <a:fillRect/>
          </a:stretch>
        </p:blipFill>
        <p:spPr>
          <a:xfrm>
            <a:off x="2063913" y="271101"/>
            <a:ext cx="5040000" cy="3599999"/>
          </a:xfrm>
          <a:prstGeom prst="rect">
            <a:avLst/>
          </a:prstGeom>
          <a:noFill/>
          <a:ln>
            <a:noFill/>
          </a:ln>
        </p:spPr>
      </p:pic>
      <p:sp>
        <p:nvSpPr>
          <p:cNvPr id="489" name="Google Shape;489;p51"/>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52"/>
          <p:cNvGrpSpPr/>
          <p:nvPr/>
        </p:nvGrpSpPr>
        <p:grpSpPr>
          <a:xfrm>
            <a:off x="1655347" y="158924"/>
            <a:ext cx="5857125" cy="4984748"/>
            <a:chOff x="4572589" y="1047366"/>
            <a:chExt cx="3571200" cy="2936696"/>
          </a:xfrm>
        </p:grpSpPr>
        <p:sp>
          <p:nvSpPr>
            <p:cNvPr id="495" name="Google Shape;495;p52"/>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2"/>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2"/>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99" name="Google Shape;499;p52"/>
          <p:cNvPicPr preferRelativeResize="0"/>
          <p:nvPr/>
        </p:nvPicPr>
        <p:blipFill>
          <a:blip r:embed="rId3">
            <a:alphaModFix/>
          </a:blip>
          <a:stretch>
            <a:fillRect/>
          </a:stretch>
        </p:blipFill>
        <p:spPr>
          <a:xfrm>
            <a:off x="2063900" y="271101"/>
            <a:ext cx="5040000" cy="3599999"/>
          </a:xfrm>
          <a:prstGeom prst="rect">
            <a:avLst/>
          </a:prstGeom>
          <a:noFill/>
          <a:ln>
            <a:noFill/>
          </a:ln>
        </p:spPr>
      </p:pic>
      <p:sp>
        <p:nvSpPr>
          <p:cNvPr id="500" name="Google Shape;500;p52"/>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1105725" y="1733104"/>
            <a:ext cx="202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400"/>
              <a:t>INTRODUCCIÓ</a:t>
            </a:r>
            <a:r>
              <a:rPr lang="ca" sz="1400"/>
              <a:t> AL SECTOR TÈXTIL</a:t>
            </a:r>
            <a:endParaRPr sz="1400"/>
          </a:p>
        </p:txBody>
      </p:sp>
      <p:sp>
        <p:nvSpPr>
          <p:cNvPr id="284" name="Google Shape;284;p35"/>
          <p:cNvSpPr txBox="1"/>
          <p:nvPr>
            <p:ph idx="1" type="subTitle"/>
          </p:nvPr>
        </p:nvSpPr>
        <p:spPr>
          <a:xfrm>
            <a:off x="544650" y="2239475"/>
            <a:ext cx="2859000" cy="912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a" sz="1100"/>
              <a:t>INTRODUCCIÓ</a:t>
            </a:r>
            <a:endParaRPr sz="1100"/>
          </a:p>
          <a:p>
            <a:pPr indent="-298450" lvl="0" marL="457200" rtl="0" algn="l">
              <a:spcBef>
                <a:spcPts val="0"/>
              </a:spcBef>
              <a:spcAft>
                <a:spcPts val="0"/>
              </a:spcAft>
              <a:buSzPts val="1100"/>
              <a:buChar char="-"/>
            </a:pPr>
            <a:r>
              <a:rPr lang="ca" sz="1100"/>
              <a:t>PRINCIPALS COMPETIDORS DE ZARA</a:t>
            </a:r>
            <a:endParaRPr sz="1100"/>
          </a:p>
          <a:p>
            <a:pPr indent="-298450" lvl="0" marL="457200" rtl="0" algn="l">
              <a:spcBef>
                <a:spcPts val="0"/>
              </a:spcBef>
              <a:spcAft>
                <a:spcPts val="0"/>
              </a:spcAft>
              <a:buSzPts val="1100"/>
              <a:buChar char="-"/>
            </a:pPr>
            <a:r>
              <a:rPr lang="ca" sz="1100"/>
              <a:t>MÈTODES DE DISTRIBUCIÓ</a:t>
            </a:r>
            <a:endParaRPr sz="1100"/>
          </a:p>
          <a:p>
            <a:pPr indent="-298450" lvl="0" marL="457200" rtl="0" algn="l">
              <a:spcBef>
                <a:spcPts val="0"/>
              </a:spcBef>
              <a:spcAft>
                <a:spcPts val="0"/>
              </a:spcAft>
              <a:buSzPts val="1100"/>
              <a:buChar char="-"/>
            </a:pPr>
            <a:r>
              <a:rPr lang="ca" sz="1100"/>
              <a:t>LOGÍSTICA DE ZARA</a:t>
            </a:r>
            <a:endParaRPr sz="1100"/>
          </a:p>
          <a:p>
            <a:pPr indent="-298450" lvl="0" marL="457200" rtl="0" algn="l">
              <a:spcBef>
                <a:spcPts val="0"/>
              </a:spcBef>
              <a:spcAft>
                <a:spcPts val="0"/>
              </a:spcAft>
              <a:buSzPts val="1100"/>
              <a:buChar char="-"/>
            </a:pPr>
            <a:r>
              <a:rPr lang="ca" sz="1100"/>
              <a:t>FUNCIONAMENT CLÀSSIC</a:t>
            </a:r>
            <a:endParaRPr sz="1100"/>
          </a:p>
        </p:txBody>
      </p:sp>
      <p:sp>
        <p:nvSpPr>
          <p:cNvPr id="285" name="Google Shape;285;p35"/>
          <p:cNvSpPr txBox="1"/>
          <p:nvPr>
            <p:ph idx="3" type="title"/>
          </p:nvPr>
        </p:nvSpPr>
        <p:spPr>
          <a:xfrm>
            <a:off x="4026472" y="1733104"/>
            <a:ext cx="202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300"/>
              <a:t>DIAGRAMA CADENA APROVISIONAMENT</a:t>
            </a:r>
            <a:endParaRPr sz="1300"/>
          </a:p>
        </p:txBody>
      </p:sp>
      <p:sp>
        <p:nvSpPr>
          <p:cNvPr id="286" name="Google Shape;286;p35"/>
          <p:cNvSpPr txBox="1"/>
          <p:nvPr>
            <p:ph idx="5" type="title"/>
          </p:nvPr>
        </p:nvSpPr>
        <p:spPr>
          <a:xfrm>
            <a:off x="6718635" y="1733104"/>
            <a:ext cx="202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400"/>
              <a:t>DISSENY PANTALLAS</a:t>
            </a:r>
            <a:endParaRPr sz="1400"/>
          </a:p>
        </p:txBody>
      </p:sp>
      <p:sp>
        <p:nvSpPr>
          <p:cNvPr id="287" name="Google Shape;287;p35"/>
          <p:cNvSpPr txBox="1"/>
          <p:nvPr>
            <p:ph idx="6" type="subTitle"/>
          </p:nvPr>
        </p:nvSpPr>
        <p:spPr>
          <a:xfrm>
            <a:off x="6120475" y="2239475"/>
            <a:ext cx="2334000" cy="813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a" sz="1100"/>
              <a:t>ZARA CENTRAL</a:t>
            </a:r>
            <a:endParaRPr sz="1100"/>
          </a:p>
          <a:p>
            <a:pPr indent="-298450" lvl="0" marL="457200" rtl="0" algn="l">
              <a:spcBef>
                <a:spcPts val="0"/>
              </a:spcBef>
              <a:spcAft>
                <a:spcPts val="0"/>
              </a:spcAft>
              <a:buSzPts val="1100"/>
              <a:buChar char="-"/>
            </a:pPr>
            <a:r>
              <a:rPr lang="ca" sz="1100"/>
              <a:t>PROVEÏDORS</a:t>
            </a:r>
            <a:endParaRPr sz="1100"/>
          </a:p>
          <a:p>
            <a:pPr indent="-298450" lvl="0" marL="457200" rtl="0" algn="l">
              <a:spcBef>
                <a:spcPts val="0"/>
              </a:spcBef>
              <a:spcAft>
                <a:spcPts val="0"/>
              </a:spcAft>
              <a:buSzPts val="1100"/>
              <a:buChar char="-"/>
            </a:pPr>
            <a:r>
              <a:rPr lang="ca" sz="1100"/>
              <a:t>FÀBRIQUES</a:t>
            </a:r>
            <a:endParaRPr sz="1100"/>
          </a:p>
          <a:p>
            <a:pPr indent="-298450" lvl="0" marL="457200" rtl="0" algn="l">
              <a:spcBef>
                <a:spcPts val="0"/>
              </a:spcBef>
              <a:spcAft>
                <a:spcPts val="0"/>
              </a:spcAft>
              <a:buSzPts val="1100"/>
              <a:buChar char="-"/>
            </a:pPr>
            <a:r>
              <a:rPr lang="ca" sz="1100"/>
              <a:t>TALLERS</a:t>
            </a:r>
            <a:endParaRPr sz="1100"/>
          </a:p>
        </p:txBody>
      </p:sp>
      <p:sp>
        <p:nvSpPr>
          <p:cNvPr id="288" name="Google Shape;288;p35"/>
          <p:cNvSpPr txBox="1"/>
          <p:nvPr>
            <p:ph idx="7" type="title"/>
          </p:nvPr>
        </p:nvSpPr>
        <p:spPr>
          <a:xfrm>
            <a:off x="2646300" y="3674904"/>
            <a:ext cx="202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500"/>
              <a:t>CONCLUSIONS</a:t>
            </a:r>
            <a:endParaRPr sz="1500"/>
          </a:p>
        </p:txBody>
      </p:sp>
      <p:sp>
        <p:nvSpPr>
          <p:cNvPr id="289" name="Google Shape;289;p35"/>
          <p:cNvSpPr txBox="1"/>
          <p:nvPr>
            <p:ph idx="14" type="title"/>
          </p:nvPr>
        </p:nvSpPr>
        <p:spPr>
          <a:xfrm>
            <a:off x="6108925" y="3674904"/>
            <a:ext cx="202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sz="1500"/>
              <a:t>REFERÈNCIES</a:t>
            </a:r>
            <a:endParaRPr sz="1500"/>
          </a:p>
        </p:txBody>
      </p:sp>
      <p:sp>
        <p:nvSpPr>
          <p:cNvPr id="290" name="Google Shape;290;p35"/>
          <p:cNvSpPr txBox="1"/>
          <p:nvPr>
            <p:ph idx="16" type="title"/>
          </p:nvPr>
        </p:nvSpPr>
        <p:spPr>
          <a:xfrm>
            <a:off x="720000" y="542975"/>
            <a:ext cx="77040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ÍNDEX</a:t>
            </a:r>
            <a:endParaRPr/>
          </a:p>
        </p:txBody>
      </p:sp>
      <p:sp>
        <p:nvSpPr>
          <p:cNvPr id="291" name="Google Shape;291;p35"/>
          <p:cNvSpPr txBox="1"/>
          <p:nvPr>
            <p:ph idx="2" type="title"/>
          </p:nvPr>
        </p:nvSpPr>
        <p:spPr>
          <a:xfrm>
            <a:off x="576325" y="1760950"/>
            <a:ext cx="503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01</a:t>
            </a:r>
            <a:endParaRPr/>
          </a:p>
        </p:txBody>
      </p:sp>
      <p:sp>
        <p:nvSpPr>
          <p:cNvPr id="292" name="Google Shape;292;p35"/>
          <p:cNvSpPr txBox="1"/>
          <p:nvPr>
            <p:ph idx="17" type="title"/>
          </p:nvPr>
        </p:nvSpPr>
        <p:spPr>
          <a:xfrm>
            <a:off x="3494128" y="1760950"/>
            <a:ext cx="503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02</a:t>
            </a:r>
            <a:endParaRPr/>
          </a:p>
        </p:txBody>
      </p:sp>
      <p:sp>
        <p:nvSpPr>
          <p:cNvPr id="293" name="Google Shape;293;p35"/>
          <p:cNvSpPr txBox="1"/>
          <p:nvPr>
            <p:ph idx="18" type="title"/>
          </p:nvPr>
        </p:nvSpPr>
        <p:spPr>
          <a:xfrm>
            <a:off x="6187000" y="1760950"/>
            <a:ext cx="503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03</a:t>
            </a:r>
            <a:endParaRPr/>
          </a:p>
        </p:txBody>
      </p:sp>
      <p:sp>
        <p:nvSpPr>
          <p:cNvPr id="294" name="Google Shape;294;p35"/>
          <p:cNvSpPr txBox="1"/>
          <p:nvPr>
            <p:ph idx="19" type="title"/>
          </p:nvPr>
        </p:nvSpPr>
        <p:spPr>
          <a:xfrm>
            <a:off x="2116875" y="3698825"/>
            <a:ext cx="503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04</a:t>
            </a:r>
            <a:endParaRPr/>
          </a:p>
        </p:txBody>
      </p:sp>
      <p:sp>
        <p:nvSpPr>
          <p:cNvPr id="295" name="Google Shape;295;p35"/>
          <p:cNvSpPr txBox="1"/>
          <p:nvPr>
            <p:ph idx="21" type="title"/>
          </p:nvPr>
        </p:nvSpPr>
        <p:spPr>
          <a:xfrm>
            <a:off x="5577400" y="3698825"/>
            <a:ext cx="503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05</a:t>
            </a:r>
            <a:endParaRPr/>
          </a:p>
        </p:txBody>
      </p:sp>
      <p:sp>
        <p:nvSpPr>
          <p:cNvPr id="296" name="Google Shape;29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53"/>
          <p:cNvGrpSpPr/>
          <p:nvPr/>
        </p:nvGrpSpPr>
        <p:grpSpPr>
          <a:xfrm>
            <a:off x="1655347" y="158924"/>
            <a:ext cx="5857125" cy="4984748"/>
            <a:chOff x="4572589" y="1047366"/>
            <a:chExt cx="3571200" cy="2936696"/>
          </a:xfrm>
        </p:grpSpPr>
        <p:sp>
          <p:nvSpPr>
            <p:cNvPr id="506" name="Google Shape;506;p53"/>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10" name="Google Shape;510;p53"/>
          <p:cNvPicPr preferRelativeResize="0"/>
          <p:nvPr/>
        </p:nvPicPr>
        <p:blipFill>
          <a:blip r:embed="rId3">
            <a:alphaModFix/>
          </a:blip>
          <a:stretch>
            <a:fillRect/>
          </a:stretch>
        </p:blipFill>
        <p:spPr>
          <a:xfrm>
            <a:off x="2063917" y="271100"/>
            <a:ext cx="5040001" cy="3600000"/>
          </a:xfrm>
          <a:prstGeom prst="rect">
            <a:avLst/>
          </a:prstGeom>
          <a:noFill/>
          <a:ln>
            <a:noFill/>
          </a:ln>
        </p:spPr>
      </p:pic>
      <p:sp>
        <p:nvSpPr>
          <p:cNvPr id="511" name="Google Shape;511;p53"/>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54"/>
          <p:cNvGrpSpPr/>
          <p:nvPr/>
        </p:nvGrpSpPr>
        <p:grpSpPr>
          <a:xfrm>
            <a:off x="1655347" y="158924"/>
            <a:ext cx="5857125" cy="4984748"/>
            <a:chOff x="4572589" y="1047366"/>
            <a:chExt cx="3571200" cy="2936696"/>
          </a:xfrm>
        </p:grpSpPr>
        <p:sp>
          <p:nvSpPr>
            <p:cNvPr id="517" name="Google Shape;517;p54"/>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4"/>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21" name="Google Shape;521;p54"/>
          <p:cNvPicPr preferRelativeResize="0"/>
          <p:nvPr/>
        </p:nvPicPr>
        <p:blipFill>
          <a:blip r:embed="rId3">
            <a:alphaModFix/>
          </a:blip>
          <a:stretch>
            <a:fillRect/>
          </a:stretch>
        </p:blipFill>
        <p:spPr>
          <a:xfrm>
            <a:off x="2063913" y="264376"/>
            <a:ext cx="5040000" cy="3599999"/>
          </a:xfrm>
          <a:prstGeom prst="rect">
            <a:avLst/>
          </a:prstGeom>
          <a:noFill/>
          <a:ln>
            <a:noFill/>
          </a:ln>
        </p:spPr>
      </p:pic>
      <p:sp>
        <p:nvSpPr>
          <p:cNvPr id="522" name="Google Shape;522;p54"/>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55"/>
          <p:cNvGrpSpPr/>
          <p:nvPr/>
        </p:nvGrpSpPr>
        <p:grpSpPr>
          <a:xfrm>
            <a:off x="1655347" y="158924"/>
            <a:ext cx="5857125" cy="4984748"/>
            <a:chOff x="4572589" y="1047366"/>
            <a:chExt cx="3571200" cy="2936696"/>
          </a:xfrm>
        </p:grpSpPr>
        <p:sp>
          <p:nvSpPr>
            <p:cNvPr id="528" name="Google Shape;528;p55"/>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5"/>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32" name="Google Shape;532;p55"/>
          <p:cNvPicPr preferRelativeResize="0"/>
          <p:nvPr/>
        </p:nvPicPr>
        <p:blipFill>
          <a:blip r:embed="rId3">
            <a:alphaModFix/>
          </a:blip>
          <a:stretch>
            <a:fillRect/>
          </a:stretch>
        </p:blipFill>
        <p:spPr>
          <a:xfrm>
            <a:off x="2063913" y="264350"/>
            <a:ext cx="5040000" cy="3599999"/>
          </a:xfrm>
          <a:prstGeom prst="rect">
            <a:avLst/>
          </a:prstGeom>
          <a:noFill/>
          <a:ln>
            <a:noFill/>
          </a:ln>
        </p:spPr>
      </p:pic>
      <p:sp>
        <p:nvSpPr>
          <p:cNvPr id="533" name="Google Shape;533;p55"/>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56"/>
          <p:cNvGrpSpPr/>
          <p:nvPr/>
        </p:nvGrpSpPr>
        <p:grpSpPr>
          <a:xfrm>
            <a:off x="1655347" y="158924"/>
            <a:ext cx="5857125" cy="4984748"/>
            <a:chOff x="4572589" y="1047366"/>
            <a:chExt cx="3571200" cy="2936696"/>
          </a:xfrm>
        </p:grpSpPr>
        <p:sp>
          <p:nvSpPr>
            <p:cNvPr id="539" name="Google Shape;539;p56"/>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6"/>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6"/>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43" name="Google Shape;543;p56"/>
          <p:cNvPicPr preferRelativeResize="0"/>
          <p:nvPr/>
        </p:nvPicPr>
        <p:blipFill>
          <a:blip r:embed="rId3">
            <a:alphaModFix/>
          </a:blip>
          <a:stretch>
            <a:fillRect/>
          </a:stretch>
        </p:blipFill>
        <p:spPr>
          <a:xfrm>
            <a:off x="2052000" y="271101"/>
            <a:ext cx="5040000" cy="3599999"/>
          </a:xfrm>
          <a:prstGeom prst="rect">
            <a:avLst/>
          </a:prstGeom>
          <a:noFill/>
          <a:ln>
            <a:noFill/>
          </a:ln>
        </p:spPr>
      </p:pic>
      <p:sp>
        <p:nvSpPr>
          <p:cNvPr id="544" name="Google Shape;544;p56"/>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CENTRAL</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57"/>
          <p:cNvGrpSpPr/>
          <p:nvPr/>
        </p:nvGrpSpPr>
        <p:grpSpPr>
          <a:xfrm>
            <a:off x="1655347" y="158924"/>
            <a:ext cx="5857125" cy="4984748"/>
            <a:chOff x="4572589" y="1047366"/>
            <a:chExt cx="3571200" cy="2936696"/>
          </a:xfrm>
        </p:grpSpPr>
        <p:sp>
          <p:nvSpPr>
            <p:cNvPr id="550" name="Google Shape;550;p57"/>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7"/>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54" name="Google Shape;554;p57"/>
          <p:cNvPicPr preferRelativeResize="0"/>
          <p:nvPr/>
        </p:nvPicPr>
        <p:blipFill>
          <a:blip r:embed="rId3">
            <a:alphaModFix/>
          </a:blip>
          <a:stretch>
            <a:fillRect/>
          </a:stretch>
        </p:blipFill>
        <p:spPr>
          <a:xfrm>
            <a:off x="2063900" y="277826"/>
            <a:ext cx="5040000" cy="3599999"/>
          </a:xfrm>
          <a:prstGeom prst="rect">
            <a:avLst/>
          </a:prstGeom>
          <a:noFill/>
          <a:ln>
            <a:noFill/>
          </a:ln>
        </p:spPr>
      </p:pic>
      <p:sp>
        <p:nvSpPr>
          <p:cNvPr id="555" name="Google Shape;555;p57"/>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ZARA BOTIGUES</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58"/>
          <p:cNvGrpSpPr/>
          <p:nvPr/>
        </p:nvGrpSpPr>
        <p:grpSpPr>
          <a:xfrm>
            <a:off x="1655347" y="158924"/>
            <a:ext cx="5857125" cy="4984748"/>
            <a:chOff x="4572589" y="1047366"/>
            <a:chExt cx="3571200" cy="2936696"/>
          </a:xfrm>
        </p:grpSpPr>
        <p:sp>
          <p:nvSpPr>
            <p:cNvPr id="561" name="Google Shape;561;p58"/>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8"/>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8"/>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65" name="Google Shape;565;p58"/>
          <p:cNvPicPr preferRelativeResize="0"/>
          <p:nvPr/>
        </p:nvPicPr>
        <p:blipFill>
          <a:blip r:embed="rId3">
            <a:alphaModFix/>
          </a:blip>
          <a:stretch>
            <a:fillRect/>
          </a:stretch>
        </p:blipFill>
        <p:spPr>
          <a:xfrm>
            <a:off x="2063913" y="271100"/>
            <a:ext cx="5040000" cy="3599999"/>
          </a:xfrm>
          <a:prstGeom prst="rect">
            <a:avLst/>
          </a:prstGeom>
          <a:noFill/>
          <a:ln>
            <a:noFill/>
          </a:ln>
        </p:spPr>
      </p:pic>
      <p:sp>
        <p:nvSpPr>
          <p:cNvPr id="566" name="Google Shape;566;p58"/>
          <p:cNvSpPr txBox="1"/>
          <p:nvPr/>
        </p:nvSpPr>
        <p:spPr>
          <a:xfrm>
            <a:off x="47650" y="44475"/>
            <a:ext cx="16077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900">
                <a:solidFill>
                  <a:schemeClr val="dk2"/>
                </a:solidFill>
                <a:latin typeface="Abhaya Libre Medium"/>
                <a:ea typeface="Abhaya Libre Medium"/>
                <a:cs typeface="Abhaya Libre Medium"/>
                <a:sym typeface="Abhaya Libre Medium"/>
              </a:rPr>
              <a:t>PROVEÏDORS</a:t>
            </a:r>
            <a:endParaRPr sz="19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59"/>
          <p:cNvGrpSpPr/>
          <p:nvPr/>
        </p:nvGrpSpPr>
        <p:grpSpPr>
          <a:xfrm>
            <a:off x="1655347" y="158924"/>
            <a:ext cx="5857125" cy="4984748"/>
            <a:chOff x="4572589" y="1047366"/>
            <a:chExt cx="3571200" cy="2936696"/>
          </a:xfrm>
        </p:grpSpPr>
        <p:sp>
          <p:nvSpPr>
            <p:cNvPr id="572" name="Google Shape;572;p59"/>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9"/>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9"/>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76" name="Google Shape;576;p59"/>
          <p:cNvPicPr preferRelativeResize="0"/>
          <p:nvPr/>
        </p:nvPicPr>
        <p:blipFill>
          <a:blip r:embed="rId3">
            <a:alphaModFix/>
          </a:blip>
          <a:stretch>
            <a:fillRect/>
          </a:stretch>
        </p:blipFill>
        <p:spPr>
          <a:xfrm>
            <a:off x="2052000" y="271101"/>
            <a:ext cx="5040000" cy="3599999"/>
          </a:xfrm>
          <a:prstGeom prst="rect">
            <a:avLst/>
          </a:prstGeom>
          <a:noFill/>
          <a:ln>
            <a:noFill/>
          </a:ln>
        </p:spPr>
      </p:pic>
      <p:sp>
        <p:nvSpPr>
          <p:cNvPr id="577" name="Google Shape;577;p59"/>
          <p:cNvSpPr txBox="1"/>
          <p:nvPr/>
        </p:nvSpPr>
        <p:spPr>
          <a:xfrm>
            <a:off x="54575" y="37750"/>
            <a:ext cx="16008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900">
                <a:solidFill>
                  <a:schemeClr val="dk2"/>
                </a:solidFill>
                <a:latin typeface="Abhaya Libre Medium"/>
                <a:ea typeface="Abhaya Libre Medium"/>
                <a:cs typeface="Abhaya Libre Medium"/>
                <a:sym typeface="Abhaya Libre Medium"/>
              </a:rPr>
              <a:t>PROVEÏDORS</a:t>
            </a:r>
            <a:endParaRPr sz="19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60"/>
          <p:cNvGrpSpPr/>
          <p:nvPr/>
        </p:nvGrpSpPr>
        <p:grpSpPr>
          <a:xfrm>
            <a:off x="1655347" y="158924"/>
            <a:ext cx="5857125" cy="4984748"/>
            <a:chOff x="4572589" y="1047366"/>
            <a:chExt cx="3571200" cy="2936696"/>
          </a:xfrm>
        </p:grpSpPr>
        <p:sp>
          <p:nvSpPr>
            <p:cNvPr id="583" name="Google Shape;583;p60"/>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587" name="Google Shape;587;p60"/>
          <p:cNvSpPr txBox="1"/>
          <p:nvPr/>
        </p:nvSpPr>
        <p:spPr>
          <a:xfrm>
            <a:off x="88225" y="37750"/>
            <a:ext cx="14778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FÀBRIQUES</a:t>
            </a:r>
            <a:endParaRPr sz="2000">
              <a:solidFill>
                <a:schemeClr val="dk2"/>
              </a:solidFill>
              <a:latin typeface="Abhaya Libre Medium"/>
              <a:ea typeface="Abhaya Libre Medium"/>
              <a:cs typeface="Abhaya Libre Medium"/>
              <a:sym typeface="Abhaya Libre Medium"/>
            </a:endParaRPr>
          </a:p>
        </p:txBody>
      </p:sp>
      <p:pic>
        <p:nvPicPr>
          <p:cNvPr id="588" name="Google Shape;588;p60"/>
          <p:cNvPicPr preferRelativeResize="0"/>
          <p:nvPr/>
        </p:nvPicPr>
        <p:blipFill>
          <a:blip r:embed="rId3">
            <a:alphaModFix/>
          </a:blip>
          <a:stretch>
            <a:fillRect/>
          </a:stretch>
        </p:blipFill>
        <p:spPr>
          <a:xfrm>
            <a:off x="2052000" y="257651"/>
            <a:ext cx="5040000" cy="3599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61"/>
          <p:cNvGrpSpPr/>
          <p:nvPr/>
        </p:nvGrpSpPr>
        <p:grpSpPr>
          <a:xfrm>
            <a:off x="1655347" y="158924"/>
            <a:ext cx="5857125" cy="4984748"/>
            <a:chOff x="4572589" y="1047366"/>
            <a:chExt cx="3571200" cy="2936696"/>
          </a:xfrm>
        </p:grpSpPr>
        <p:sp>
          <p:nvSpPr>
            <p:cNvPr id="594" name="Google Shape;594;p61"/>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1"/>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1"/>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98" name="Google Shape;598;p61"/>
          <p:cNvPicPr preferRelativeResize="0"/>
          <p:nvPr/>
        </p:nvPicPr>
        <p:blipFill>
          <a:blip r:embed="rId3">
            <a:alphaModFix/>
          </a:blip>
          <a:stretch>
            <a:fillRect/>
          </a:stretch>
        </p:blipFill>
        <p:spPr>
          <a:xfrm>
            <a:off x="2063913" y="271101"/>
            <a:ext cx="5040000" cy="3599999"/>
          </a:xfrm>
          <a:prstGeom prst="rect">
            <a:avLst/>
          </a:prstGeom>
          <a:noFill/>
          <a:ln>
            <a:noFill/>
          </a:ln>
        </p:spPr>
      </p:pic>
      <p:sp>
        <p:nvSpPr>
          <p:cNvPr id="599" name="Google Shape;599;p61"/>
          <p:cNvSpPr txBox="1"/>
          <p:nvPr/>
        </p:nvSpPr>
        <p:spPr>
          <a:xfrm>
            <a:off x="88225" y="37750"/>
            <a:ext cx="14778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FÀBRIQUES</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62"/>
          <p:cNvGrpSpPr/>
          <p:nvPr/>
        </p:nvGrpSpPr>
        <p:grpSpPr>
          <a:xfrm>
            <a:off x="1655347" y="158924"/>
            <a:ext cx="5857125" cy="4984748"/>
            <a:chOff x="4572589" y="1047366"/>
            <a:chExt cx="3571200" cy="2936696"/>
          </a:xfrm>
        </p:grpSpPr>
        <p:sp>
          <p:nvSpPr>
            <p:cNvPr id="605" name="Google Shape;605;p62"/>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609" name="Google Shape;609;p62"/>
          <p:cNvPicPr preferRelativeResize="0"/>
          <p:nvPr/>
        </p:nvPicPr>
        <p:blipFill>
          <a:blip r:embed="rId3">
            <a:alphaModFix/>
          </a:blip>
          <a:stretch>
            <a:fillRect/>
          </a:stretch>
        </p:blipFill>
        <p:spPr>
          <a:xfrm>
            <a:off x="2052000" y="250900"/>
            <a:ext cx="5040000" cy="3599999"/>
          </a:xfrm>
          <a:prstGeom prst="rect">
            <a:avLst/>
          </a:prstGeom>
          <a:noFill/>
          <a:ln>
            <a:noFill/>
          </a:ln>
        </p:spPr>
      </p:pic>
      <p:sp>
        <p:nvSpPr>
          <p:cNvPr id="610" name="Google Shape;610;p62"/>
          <p:cNvSpPr txBox="1"/>
          <p:nvPr/>
        </p:nvSpPr>
        <p:spPr>
          <a:xfrm>
            <a:off x="88225" y="37750"/>
            <a:ext cx="14778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FÀBRIQUES</a:t>
            </a:r>
            <a:endParaRPr sz="2000">
              <a:solidFill>
                <a:schemeClr val="dk2"/>
              </a:solidFill>
              <a:latin typeface="Abhaya Libre Medium"/>
              <a:ea typeface="Abhaya Libre Medium"/>
              <a:cs typeface="Abhaya Libre Medium"/>
              <a:sym typeface="Abhaya Libre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4977975" y="1814575"/>
            <a:ext cx="3457200" cy="128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ca"/>
              <a:t>EL SECTOR TÈXTIL</a:t>
            </a:r>
            <a:endParaRPr/>
          </a:p>
        </p:txBody>
      </p:sp>
      <p:sp>
        <p:nvSpPr>
          <p:cNvPr id="302" name="Google Shape;302;p36"/>
          <p:cNvSpPr txBox="1"/>
          <p:nvPr>
            <p:ph idx="2" type="title"/>
          </p:nvPr>
        </p:nvSpPr>
        <p:spPr>
          <a:xfrm>
            <a:off x="7116625" y="771575"/>
            <a:ext cx="1318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ca"/>
              <a:t>01</a:t>
            </a:r>
            <a:endParaRPr/>
          </a:p>
        </p:txBody>
      </p:sp>
      <p:pic>
        <p:nvPicPr>
          <p:cNvPr id="303" name="Google Shape;303;p36"/>
          <p:cNvPicPr preferRelativeResize="0"/>
          <p:nvPr/>
        </p:nvPicPr>
        <p:blipFill>
          <a:blip r:embed="rId3">
            <a:alphaModFix/>
          </a:blip>
          <a:stretch>
            <a:fillRect/>
          </a:stretch>
        </p:blipFill>
        <p:spPr>
          <a:xfrm>
            <a:off x="0" y="2758525"/>
            <a:ext cx="3654225" cy="2384925"/>
          </a:xfrm>
          <a:prstGeom prst="rect">
            <a:avLst/>
          </a:prstGeom>
          <a:noFill/>
          <a:ln>
            <a:noFill/>
          </a:ln>
        </p:spPr>
      </p:pic>
      <p:pic>
        <p:nvPicPr>
          <p:cNvPr id="304" name="Google Shape;304;p36"/>
          <p:cNvPicPr preferRelativeResize="0"/>
          <p:nvPr/>
        </p:nvPicPr>
        <p:blipFill>
          <a:blip r:embed="rId4">
            <a:alphaModFix/>
          </a:blip>
          <a:stretch>
            <a:fillRect/>
          </a:stretch>
        </p:blipFill>
        <p:spPr>
          <a:xfrm>
            <a:off x="3381750" y="4025699"/>
            <a:ext cx="1374450" cy="1117800"/>
          </a:xfrm>
          <a:prstGeom prst="rect">
            <a:avLst/>
          </a:prstGeom>
          <a:noFill/>
          <a:ln>
            <a:noFill/>
          </a:ln>
        </p:spPr>
      </p:pic>
      <p:sp>
        <p:nvSpPr>
          <p:cNvPr id="305" name="Google Shape;30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63"/>
          <p:cNvGrpSpPr/>
          <p:nvPr/>
        </p:nvGrpSpPr>
        <p:grpSpPr>
          <a:xfrm>
            <a:off x="1655347" y="158924"/>
            <a:ext cx="5857125" cy="4984748"/>
            <a:chOff x="4572589" y="1047366"/>
            <a:chExt cx="3571200" cy="2936696"/>
          </a:xfrm>
        </p:grpSpPr>
        <p:sp>
          <p:nvSpPr>
            <p:cNvPr id="616" name="Google Shape;616;p63"/>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3"/>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20" name="Google Shape;620;p63"/>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TALLERS</a:t>
            </a:r>
            <a:endParaRPr sz="2000">
              <a:solidFill>
                <a:schemeClr val="dk2"/>
              </a:solidFill>
              <a:latin typeface="Abhaya Libre Medium"/>
              <a:ea typeface="Abhaya Libre Medium"/>
              <a:cs typeface="Abhaya Libre Medium"/>
              <a:sym typeface="Abhaya Libre Medium"/>
            </a:endParaRPr>
          </a:p>
        </p:txBody>
      </p:sp>
      <p:pic>
        <p:nvPicPr>
          <p:cNvPr id="621" name="Google Shape;621;p63"/>
          <p:cNvPicPr preferRelativeResize="0"/>
          <p:nvPr/>
        </p:nvPicPr>
        <p:blipFill>
          <a:blip r:embed="rId3">
            <a:alphaModFix/>
          </a:blip>
          <a:stretch>
            <a:fillRect/>
          </a:stretch>
        </p:blipFill>
        <p:spPr>
          <a:xfrm>
            <a:off x="2063913" y="271101"/>
            <a:ext cx="5040000" cy="3599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64"/>
          <p:cNvGrpSpPr/>
          <p:nvPr/>
        </p:nvGrpSpPr>
        <p:grpSpPr>
          <a:xfrm>
            <a:off x="1655347" y="158924"/>
            <a:ext cx="5857125" cy="4984748"/>
            <a:chOff x="4572589" y="1047366"/>
            <a:chExt cx="3571200" cy="2936696"/>
          </a:xfrm>
        </p:grpSpPr>
        <p:sp>
          <p:nvSpPr>
            <p:cNvPr id="627" name="Google Shape;627;p64"/>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4"/>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31" name="Google Shape;631;p64"/>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TALLERS</a:t>
            </a:r>
            <a:endParaRPr sz="2000">
              <a:solidFill>
                <a:schemeClr val="dk2"/>
              </a:solidFill>
              <a:latin typeface="Abhaya Libre Medium"/>
              <a:ea typeface="Abhaya Libre Medium"/>
              <a:cs typeface="Abhaya Libre Medium"/>
              <a:sym typeface="Abhaya Libre Medium"/>
            </a:endParaRPr>
          </a:p>
        </p:txBody>
      </p:sp>
      <p:pic>
        <p:nvPicPr>
          <p:cNvPr id="632" name="Google Shape;632;p64"/>
          <p:cNvPicPr preferRelativeResize="0"/>
          <p:nvPr/>
        </p:nvPicPr>
        <p:blipFill>
          <a:blip r:embed="rId3">
            <a:alphaModFix/>
          </a:blip>
          <a:stretch>
            <a:fillRect/>
          </a:stretch>
        </p:blipFill>
        <p:spPr>
          <a:xfrm>
            <a:off x="2063913" y="271100"/>
            <a:ext cx="5040000" cy="3599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p65"/>
          <p:cNvGrpSpPr/>
          <p:nvPr/>
        </p:nvGrpSpPr>
        <p:grpSpPr>
          <a:xfrm>
            <a:off x="1655347" y="158924"/>
            <a:ext cx="5857125" cy="4984748"/>
            <a:chOff x="4572589" y="1047366"/>
            <a:chExt cx="3571200" cy="2936696"/>
          </a:xfrm>
        </p:grpSpPr>
        <p:sp>
          <p:nvSpPr>
            <p:cNvPr id="638" name="Google Shape;638;p65"/>
            <p:cNvSpPr/>
            <p:nvPr/>
          </p:nvSpPr>
          <p:spPr>
            <a:xfrm>
              <a:off x="5778737" y="3136586"/>
              <a:ext cx="1158900" cy="761100"/>
            </a:xfrm>
            <a:prstGeom prst="trapezoid">
              <a:avLst>
                <a:gd fmla="val 7613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5"/>
            <p:cNvSpPr/>
            <p:nvPr/>
          </p:nvSpPr>
          <p:spPr>
            <a:xfrm>
              <a:off x="4572589" y="1047366"/>
              <a:ext cx="3571200" cy="2274600"/>
            </a:xfrm>
            <a:prstGeom prst="roundRect">
              <a:avLst>
                <a:gd fmla="val 56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5"/>
            <p:cNvSpPr/>
            <p:nvPr/>
          </p:nvSpPr>
          <p:spPr>
            <a:xfrm>
              <a:off x="5713487" y="3890162"/>
              <a:ext cx="1289400" cy="93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42" name="Google Shape;642;p65"/>
          <p:cNvSpPr txBox="1"/>
          <p:nvPr/>
        </p:nvSpPr>
        <p:spPr>
          <a:xfrm>
            <a:off x="88225" y="37750"/>
            <a:ext cx="1425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2"/>
                </a:solidFill>
                <a:latin typeface="Abhaya Libre Medium"/>
                <a:ea typeface="Abhaya Libre Medium"/>
                <a:cs typeface="Abhaya Libre Medium"/>
                <a:sym typeface="Abhaya Libre Medium"/>
              </a:rPr>
              <a:t>TALLERS</a:t>
            </a:r>
            <a:endParaRPr sz="2000">
              <a:solidFill>
                <a:schemeClr val="dk2"/>
              </a:solidFill>
              <a:latin typeface="Abhaya Libre Medium"/>
              <a:ea typeface="Abhaya Libre Medium"/>
              <a:cs typeface="Abhaya Libre Medium"/>
              <a:sym typeface="Abhaya Libre Medium"/>
            </a:endParaRPr>
          </a:p>
        </p:txBody>
      </p:sp>
      <p:pic>
        <p:nvPicPr>
          <p:cNvPr id="643" name="Google Shape;643;p65"/>
          <p:cNvPicPr preferRelativeResize="0"/>
          <p:nvPr/>
        </p:nvPicPr>
        <p:blipFill>
          <a:blip r:embed="rId3">
            <a:alphaModFix/>
          </a:blip>
          <a:stretch>
            <a:fillRect/>
          </a:stretch>
        </p:blipFill>
        <p:spPr>
          <a:xfrm>
            <a:off x="2052000" y="271100"/>
            <a:ext cx="5040000" cy="3599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66"/>
          <p:cNvPicPr preferRelativeResize="0"/>
          <p:nvPr/>
        </p:nvPicPr>
        <p:blipFill>
          <a:blip r:embed="rId3">
            <a:alphaModFix/>
          </a:blip>
          <a:stretch>
            <a:fillRect/>
          </a:stretch>
        </p:blipFill>
        <p:spPr>
          <a:xfrm>
            <a:off x="5452825" y="1729175"/>
            <a:ext cx="3138825" cy="3020676"/>
          </a:xfrm>
          <a:prstGeom prst="rect">
            <a:avLst/>
          </a:prstGeom>
          <a:noFill/>
          <a:ln>
            <a:noFill/>
          </a:ln>
        </p:spPr>
      </p:pic>
      <p:sp>
        <p:nvSpPr>
          <p:cNvPr id="649" name="Google Shape;649;p66"/>
          <p:cNvSpPr txBox="1"/>
          <p:nvPr>
            <p:ph type="title"/>
          </p:nvPr>
        </p:nvSpPr>
        <p:spPr>
          <a:xfrm>
            <a:off x="426075" y="2026658"/>
            <a:ext cx="4455000" cy="10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CONCLUSIONS</a:t>
            </a:r>
            <a:endParaRPr/>
          </a:p>
        </p:txBody>
      </p:sp>
      <p:sp>
        <p:nvSpPr>
          <p:cNvPr id="650" name="Google Shape;650;p66"/>
          <p:cNvSpPr txBox="1"/>
          <p:nvPr>
            <p:ph idx="2" type="title"/>
          </p:nvPr>
        </p:nvSpPr>
        <p:spPr>
          <a:xfrm>
            <a:off x="708825" y="542975"/>
            <a:ext cx="1318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04</a:t>
            </a:r>
            <a:endParaRPr/>
          </a:p>
        </p:txBody>
      </p:sp>
      <p:pic>
        <p:nvPicPr>
          <p:cNvPr id="651" name="Google Shape;651;p66"/>
          <p:cNvPicPr preferRelativeResize="0"/>
          <p:nvPr/>
        </p:nvPicPr>
        <p:blipFill>
          <a:blip r:embed="rId4">
            <a:alphaModFix/>
          </a:blip>
          <a:stretch>
            <a:fillRect/>
          </a:stretch>
        </p:blipFill>
        <p:spPr>
          <a:xfrm>
            <a:off x="4157100" y="4025699"/>
            <a:ext cx="1374450" cy="1117800"/>
          </a:xfrm>
          <a:prstGeom prst="rect">
            <a:avLst/>
          </a:prstGeom>
          <a:noFill/>
          <a:ln>
            <a:noFill/>
          </a:ln>
        </p:spPr>
      </p:pic>
      <p:sp>
        <p:nvSpPr>
          <p:cNvPr id="652" name="Google Shape;65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58" name="Google Shape;658;p67"/>
          <p:cNvSpPr txBox="1"/>
          <p:nvPr>
            <p:ph idx="1" type="subTitle"/>
          </p:nvPr>
        </p:nvSpPr>
        <p:spPr>
          <a:xfrm>
            <a:off x="249075" y="790525"/>
            <a:ext cx="6745200" cy="4273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ca"/>
              <a:t>Renovació constant</a:t>
            </a:r>
            <a:endParaRPr/>
          </a:p>
          <a:p>
            <a:pPr indent="-317500" lvl="1" marL="914400" rtl="0" algn="just">
              <a:spcBef>
                <a:spcPts val="0"/>
              </a:spcBef>
              <a:spcAft>
                <a:spcPts val="0"/>
              </a:spcAft>
              <a:buSzPts val="1400"/>
              <a:buChar char="○"/>
            </a:pPr>
            <a:r>
              <a:rPr lang="ca"/>
              <a:t>Nous productes </a:t>
            </a:r>
            <a:r>
              <a:rPr lang="ca"/>
              <a:t>constantment [26]</a:t>
            </a:r>
            <a:endParaRPr/>
          </a:p>
          <a:p>
            <a:pPr indent="0" lvl="0" marL="457200" rtl="0" algn="l">
              <a:spcBef>
                <a:spcPts val="0"/>
              </a:spcBef>
              <a:spcAft>
                <a:spcPts val="0"/>
              </a:spcAft>
              <a:buNone/>
            </a:pPr>
            <a:r>
              <a:t/>
            </a:r>
            <a:endParaRPr sz="1300"/>
          </a:p>
          <a:p>
            <a:pPr indent="-317500" lvl="0" marL="457200" rtl="0" algn="l">
              <a:spcBef>
                <a:spcPts val="0"/>
              </a:spcBef>
              <a:spcAft>
                <a:spcPts val="0"/>
              </a:spcAft>
              <a:buSzPts val="1400"/>
              <a:buChar char="●"/>
            </a:pPr>
            <a:r>
              <a:rPr lang="ca"/>
              <a:t>Diferent a la competència</a:t>
            </a:r>
            <a:endParaRPr/>
          </a:p>
          <a:p>
            <a:pPr indent="-317500" lvl="1" marL="914400" rtl="0" algn="just">
              <a:spcBef>
                <a:spcPts val="0"/>
              </a:spcBef>
              <a:spcAft>
                <a:spcPts val="0"/>
              </a:spcAft>
              <a:buSzPts val="1400"/>
              <a:buChar char="○"/>
            </a:pPr>
            <a:r>
              <a:rPr lang="ca"/>
              <a:t>Difícil de copiar [26]</a:t>
            </a:r>
            <a:endParaRPr/>
          </a:p>
          <a:p>
            <a:pPr indent="0" lvl="0" marL="457200" rtl="0" algn="l">
              <a:spcBef>
                <a:spcPts val="0"/>
              </a:spcBef>
              <a:spcAft>
                <a:spcPts val="0"/>
              </a:spcAft>
              <a:buNone/>
            </a:pPr>
            <a:r>
              <a:t/>
            </a:r>
            <a:endParaRPr sz="1300"/>
          </a:p>
          <a:p>
            <a:pPr indent="-317500" lvl="0" marL="457200" rtl="0" algn="l">
              <a:spcBef>
                <a:spcPts val="0"/>
              </a:spcBef>
              <a:spcAft>
                <a:spcPts val="0"/>
              </a:spcAft>
              <a:buSzPts val="1400"/>
              <a:buChar char="●"/>
            </a:pPr>
            <a:r>
              <a:rPr lang="ca"/>
              <a:t>Resposta ràpida</a:t>
            </a:r>
            <a:endParaRPr/>
          </a:p>
          <a:p>
            <a:pPr indent="-317500" lvl="1" marL="914400" rtl="0" algn="just">
              <a:spcBef>
                <a:spcPts val="0"/>
              </a:spcBef>
              <a:spcAft>
                <a:spcPts val="0"/>
              </a:spcAft>
              <a:buSzPts val="1400"/>
              <a:buChar char="○"/>
            </a:pPr>
            <a:r>
              <a:rPr lang="ca"/>
              <a:t>Flux d'informació entre els diferents departaments [26]</a:t>
            </a:r>
            <a:endParaRPr/>
          </a:p>
          <a:p>
            <a:pPr indent="0" lvl="0" marL="457200" rtl="0" algn="l">
              <a:spcBef>
                <a:spcPts val="0"/>
              </a:spcBef>
              <a:spcAft>
                <a:spcPts val="0"/>
              </a:spcAft>
              <a:buNone/>
            </a:pPr>
            <a:r>
              <a:t/>
            </a:r>
            <a:endParaRPr sz="1300"/>
          </a:p>
          <a:p>
            <a:pPr indent="-317500" lvl="0" marL="457200" rtl="0" algn="l">
              <a:spcBef>
                <a:spcPts val="0"/>
              </a:spcBef>
              <a:spcAft>
                <a:spcPts val="0"/>
              </a:spcAft>
              <a:buSzPts val="1400"/>
              <a:buChar char="●"/>
            </a:pPr>
            <a:r>
              <a:rPr lang="ca"/>
              <a:t>Crisis COVID-19</a:t>
            </a:r>
            <a:endParaRPr/>
          </a:p>
          <a:p>
            <a:pPr indent="-317500" lvl="1" marL="914400" rtl="0" algn="just">
              <a:spcBef>
                <a:spcPts val="0"/>
              </a:spcBef>
              <a:spcAft>
                <a:spcPts val="0"/>
              </a:spcAft>
              <a:buSzPts val="1400"/>
              <a:buChar char="○"/>
            </a:pPr>
            <a:r>
              <a:rPr lang="ca"/>
              <a:t>Experiencia fluida digital [6]</a:t>
            </a:r>
            <a:endParaRPr/>
          </a:p>
          <a:p>
            <a:pPr indent="-317500" lvl="1" marL="914400" rtl="0" algn="just">
              <a:spcBef>
                <a:spcPts val="0"/>
              </a:spcBef>
              <a:spcAft>
                <a:spcPts val="0"/>
              </a:spcAft>
              <a:buSzPts val="1400"/>
              <a:buChar char="○"/>
            </a:pPr>
            <a:r>
              <a:rPr lang="ca"/>
              <a:t>Resiliencia de Zara [25]</a:t>
            </a:r>
            <a:endParaRPr/>
          </a:p>
          <a:p>
            <a:pPr indent="0" lvl="0" marL="457200" rtl="0" algn="just">
              <a:spcBef>
                <a:spcPts val="0"/>
              </a:spcBef>
              <a:spcAft>
                <a:spcPts val="0"/>
              </a:spcAft>
              <a:buNone/>
            </a:pPr>
            <a:r>
              <a:t/>
            </a:r>
            <a:endParaRPr sz="1300"/>
          </a:p>
          <a:p>
            <a:pPr indent="-317500" lvl="0" marL="457200" rtl="0" algn="just">
              <a:spcBef>
                <a:spcPts val="0"/>
              </a:spcBef>
              <a:spcAft>
                <a:spcPts val="0"/>
              </a:spcAft>
              <a:buSzPts val="1400"/>
              <a:buChar char="●"/>
            </a:pPr>
            <a:r>
              <a:rPr lang="ca"/>
              <a:t>Control del producte</a:t>
            </a:r>
            <a:endParaRPr/>
          </a:p>
          <a:p>
            <a:pPr indent="-317500" lvl="1" marL="914400" rtl="0" algn="just">
              <a:spcBef>
                <a:spcPts val="0"/>
              </a:spcBef>
              <a:spcAft>
                <a:spcPts val="0"/>
              </a:spcAft>
              <a:buSzPts val="1400"/>
              <a:buChar char="○"/>
            </a:pPr>
            <a:r>
              <a:rPr lang="ca"/>
              <a:t>Control de la qualitat [21]</a:t>
            </a:r>
            <a:endParaRPr/>
          </a:p>
          <a:p>
            <a:pPr indent="-317500" lvl="1" marL="914400" rtl="0" algn="just">
              <a:spcBef>
                <a:spcPts val="0"/>
              </a:spcBef>
              <a:spcAft>
                <a:spcPts val="0"/>
              </a:spcAft>
              <a:buSzPts val="1400"/>
              <a:buChar char="○"/>
            </a:pPr>
            <a:r>
              <a:rPr lang="ca"/>
              <a:t>Gestió d’inventaris [21]</a:t>
            </a:r>
            <a:endParaRPr/>
          </a:p>
          <a:p>
            <a:pPr indent="-317500" lvl="1" marL="914400" rtl="0" algn="just">
              <a:spcBef>
                <a:spcPts val="0"/>
              </a:spcBef>
              <a:spcAft>
                <a:spcPts val="0"/>
              </a:spcAft>
              <a:buSzPts val="1400"/>
              <a:buChar char="○"/>
            </a:pPr>
            <a:r>
              <a:rPr lang="ca"/>
              <a:t>Seguiment dels productes [2]</a:t>
            </a:r>
            <a:endParaRPr/>
          </a:p>
          <a:p>
            <a:pPr indent="0" lvl="0" marL="0" rtl="0" algn="l">
              <a:spcBef>
                <a:spcPts val="0"/>
              </a:spcBef>
              <a:spcAft>
                <a:spcPts val="0"/>
              </a:spcAft>
              <a:buNone/>
            </a:pPr>
            <a:r>
              <a:t/>
            </a:r>
            <a:endParaRPr/>
          </a:p>
        </p:txBody>
      </p:sp>
      <p:pic>
        <p:nvPicPr>
          <p:cNvPr id="659" name="Google Shape;659;p67"/>
          <p:cNvPicPr preferRelativeResize="0"/>
          <p:nvPr/>
        </p:nvPicPr>
        <p:blipFill>
          <a:blip r:embed="rId3">
            <a:alphaModFix/>
          </a:blip>
          <a:stretch>
            <a:fillRect/>
          </a:stretch>
        </p:blipFill>
        <p:spPr>
          <a:xfrm>
            <a:off x="5798000" y="3448950"/>
            <a:ext cx="2224650" cy="1480400"/>
          </a:xfrm>
          <a:prstGeom prst="rect">
            <a:avLst/>
          </a:prstGeom>
          <a:noFill/>
          <a:ln>
            <a:noFill/>
          </a:ln>
        </p:spPr>
      </p:pic>
      <p:pic>
        <p:nvPicPr>
          <p:cNvPr id="660" name="Google Shape;660;p67"/>
          <p:cNvPicPr preferRelativeResize="0"/>
          <p:nvPr/>
        </p:nvPicPr>
        <p:blipFill>
          <a:blip r:embed="rId4">
            <a:alphaModFix/>
          </a:blip>
          <a:stretch>
            <a:fillRect/>
          </a:stretch>
        </p:blipFill>
        <p:spPr>
          <a:xfrm>
            <a:off x="5455946" y="1401375"/>
            <a:ext cx="2654230" cy="1763075"/>
          </a:xfrm>
          <a:prstGeom prst="rect">
            <a:avLst/>
          </a:prstGeom>
          <a:noFill/>
          <a:ln>
            <a:noFill/>
          </a:ln>
        </p:spPr>
      </p:pic>
      <p:sp>
        <p:nvSpPr>
          <p:cNvPr id="661" name="Google Shape;661;p67"/>
          <p:cNvSpPr txBox="1"/>
          <p:nvPr/>
        </p:nvSpPr>
        <p:spPr>
          <a:xfrm>
            <a:off x="2627850" y="0"/>
            <a:ext cx="3888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4300">
                <a:solidFill>
                  <a:schemeClr val="dk2"/>
                </a:solidFill>
                <a:latin typeface="Abhaya Libre"/>
                <a:ea typeface="Abhaya Libre"/>
                <a:cs typeface="Abhaya Libre"/>
                <a:sym typeface="Abhaya Libre"/>
              </a:rPr>
              <a:t>CONCLUSIONS</a:t>
            </a:r>
            <a:endParaRPr b="1" sz="4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8"/>
          <p:cNvSpPr txBox="1"/>
          <p:nvPr>
            <p:ph type="title"/>
          </p:nvPr>
        </p:nvSpPr>
        <p:spPr>
          <a:xfrm>
            <a:off x="4564675" y="1998375"/>
            <a:ext cx="3992100" cy="13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ca"/>
              <a:t>REFERÈNCIES</a:t>
            </a:r>
            <a:endParaRPr/>
          </a:p>
        </p:txBody>
      </p:sp>
      <p:sp>
        <p:nvSpPr>
          <p:cNvPr id="667" name="Google Shape;667;p68"/>
          <p:cNvSpPr txBox="1"/>
          <p:nvPr>
            <p:ph idx="2" type="title"/>
          </p:nvPr>
        </p:nvSpPr>
        <p:spPr>
          <a:xfrm>
            <a:off x="7116675" y="1080363"/>
            <a:ext cx="1318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ca"/>
              <a:t>05</a:t>
            </a:r>
            <a:endParaRPr/>
          </a:p>
        </p:txBody>
      </p:sp>
      <p:pic>
        <p:nvPicPr>
          <p:cNvPr id="668" name="Google Shape;668;p68"/>
          <p:cNvPicPr preferRelativeResize="0"/>
          <p:nvPr/>
        </p:nvPicPr>
        <p:blipFill>
          <a:blip r:embed="rId3">
            <a:alphaModFix/>
          </a:blip>
          <a:stretch>
            <a:fillRect/>
          </a:stretch>
        </p:blipFill>
        <p:spPr>
          <a:xfrm>
            <a:off x="0" y="252850"/>
            <a:ext cx="4157302" cy="2774925"/>
          </a:xfrm>
          <a:prstGeom prst="rect">
            <a:avLst/>
          </a:prstGeom>
          <a:noFill/>
          <a:ln>
            <a:noFill/>
          </a:ln>
        </p:spPr>
      </p:pic>
      <p:pic>
        <p:nvPicPr>
          <p:cNvPr id="669" name="Google Shape;669;p68"/>
          <p:cNvPicPr preferRelativeResize="0"/>
          <p:nvPr/>
        </p:nvPicPr>
        <p:blipFill>
          <a:blip r:embed="rId4">
            <a:alphaModFix/>
          </a:blip>
          <a:stretch>
            <a:fillRect/>
          </a:stretch>
        </p:blipFill>
        <p:spPr>
          <a:xfrm>
            <a:off x="2898900" y="4025649"/>
            <a:ext cx="1374450" cy="1117800"/>
          </a:xfrm>
          <a:prstGeom prst="rect">
            <a:avLst/>
          </a:prstGeom>
          <a:noFill/>
          <a:ln>
            <a:noFill/>
          </a:ln>
        </p:spPr>
      </p:pic>
      <p:sp>
        <p:nvSpPr>
          <p:cNvPr id="670" name="Google Shape;67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671" name="Google Shape;671;p68"/>
          <p:cNvPicPr preferRelativeResize="0"/>
          <p:nvPr/>
        </p:nvPicPr>
        <p:blipFill>
          <a:blip r:embed="rId5">
            <a:alphaModFix/>
          </a:blip>
          <a:stretch>
            <a:fillRect/>
          </a:stretch>
        </p:blipFill>
        <p:spPr>
          <a:xfrm>
            <a:off x="0" y="252850"/>
            <a:ext cx="4157299" cy="277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677" name="Google Shape;677;p69"/>
          <p:cNvSpPr txBox="1"/>
          <p:nvPr>
            <p:ph idx="1" type="subTitle"/>
          </p:nvPr>
        </p:nvSpPr>
        <p:spPr>
          <a:xfrm>
            <a:off x="585350" y="1133800"/>
            <a:ext cx="8224800" cy="4009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SzPts val="1200"/>
              <a:buFont typeface="Poppins"/>
              <a:buAutoNum type="arabicPeriod"/>
            </a:pPr>
            <a:r>
              <a:rPr lang="ca" sz="1200">
                <a:latin typeface="Poppins"/>
                <a:ea typeface="Poppins"/>
                <a:cs typeface="Poppins"/>
                <a:sym typeface="Poppins"/>
              </a:rPr>
              <a:t>PÉREZ, J. BULLÓN. Manufacturing Processes  in the Textile Industry. Expert Systems for Fabrics Production. </a:t>
            </a:r>
            <a:r>
              <a:rPr lang="ca" sz="1200">
                <a:latin typeface="Poppins"/>
                <a:ea typeface="Poppins"/>
                <a:cs typeface="Poppins"/>
                <a:sym typeface="Poppins"/>
              </a:rPr>
              <a:t>Recuperado el [</a:t>
            </a:r>
            <a:r>
              <a:rPr lang="ca" sz="1200">
                <a:latin typeface="Poppins"/>
                <a:ea typeface="Poppins"/>
                <a:cs typeface="Poppins"/>
                <a:sym typeface="Poppins"/>
              </a:rPr>
              <a:t>7 de abril de  2025] de: </a:t>
            </a:r>
            <a:r>
              <a:rPr lang="ca" sz="1200" u="sng">
                <a:solidFill>
                  <a:srgbClr val="3956C4"/>
                </a:solidFill>
                <a:latin typeface="Poppins"/>
                <a:ea typeface="Poppins"/>
                <a:cs typeface="Poppins"/>
                <a:sym typeface="Poppins"/>
                <a:hlinkClick r:id="rId3">
                  <a:extLst>
                    <a:ext uri="{A12FA001-AC4F-418D-AE19-62706E023703}">
                      <ahyp:hlinkClr val="tx"/>
                    </a:ext>
                  </a:extLst>
                </a:hlinkClick>
              </a:rPr>
              <a:t>https://gredos.usal.es/bitstream/handle/10366/137943/Manufacturing_processes_in_the_textile_i.pdf?sequence=1&amp;isAllowed=y</a:t>
            </a:r>
            <a:endParaRPr sz="1200">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a:pPr>
            <a:r>
              <a:rPr lang="ca" sz="1200">
                <a:latin typeface="Poppins"/>
                <a:ea typeface="Poppins"/>
                <a:cs typeface="Poppins"/>
                <a:sym typeface="Poppins"/>
              </a:rPr>
              <a:t>Costa, C., Azoia, N. G., Silva, C. &amp; Marques, E. F. (2020). Textile Industry in a Changing World: Challenges of Sustainable Development. Recuperado el [7  de abril  de 2025] de: </a:t>
            </a:r>
            <a:r>
              <a:rPr lang="ca" sz="1200" u="sng">
                <a:solidFill>
                  <a:srgbClr val="3956C4"/>
                </a:solidFill>
                <a:latin typeface="Poppins"/>
                <a:ea typeface="Poppins"/>
                <a:cs typeface="Poppins"/>
                <a:sym typeface="Poppins"/>
                <a:hlinkClick r:id="rId4">
                  <a:extLst>
                    <a:ext uri="{A12FA001-AC4F-418D-AE19-62706E023703}">
                      <ahyp:hlinkClr val="tx"/>
                    </a:ext>
                  </a:extLst>
                </a:hlinkClick>
              </a:rPr>
              <a:t>https://journalengineering.fe.up.pt/index.php/upjeng/article/view/2183-6493_006.002_0008/450</a:t>
            </a:r>
            <a:endParaRPr sz="1200">
              <a:solidFill>
                <a:srgbClr val="3956C4"/>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a:pPr>
            <a:r>
              <a:rPr lang="ca" sz="1200">
                <a:latin typeface="Poppins"/>
                <a:ea typeface="Poppins"/>
                <a:cs typeface="Poppins"/>
                <a:sym typeface="Poppins"/>
              </a:rPr>
              <a:t>Miranda, José Antonio, and Alba Roldan. “Inditex y La Ventaja Competitiva de La Fast Fashion Española, 1985-2019.” Recuperado el [7 de abril de 2025] de: </a:t>
            </a:r>
            <a:r>
              <a:rPr lang="ca" sz="1200" u="sng">
                <a:solidFill>
                  <a:srgbClr val="3956C4"/>
                </a:solidFill>
                <a:latin typeface="Poppins"/>
                <a:ea typeface="Poppins"/>
                <a:cs typeface="Poppins"/>
                <a:sym typeface="Poppins"/>
                <a:hlinkClick r:id="rId5">
                  <a:extLst>
                    <a:ext uri="{A12FA001-AC4F-418D-AE19-62706E023703}">
                      <ahyp:hlinkClr val="tx"/>
                    </a:ext>
                  </a:extLst>
                </a:hlinkClick>
              </a:rPr>
              <a:t>https://www.researchgate.net/publication/359789758_Inditex_y_la_ventaja_competitiva_de_la_fast_fashion_espanola_1985-2019</a:t>
            </a:r>
            <a:endParaRPr sz="1200">
              <a:solidFill>
                <a:srgbClr val="3956C4"/>
              </a:solidFill>
              <a:latin typeface="Poppins"/>
              <a:ea typeface="Poppins"/>
              <a:cs typeface="Poppins"/>
              <a:sym typeface="Poppins"/>
            </a:endParaRPr>
          </a:p>
          <a:p>
            <a:pPr indent="-304800" lvl="0" marL="457200" rtl="0" algn="l">
              <a:lnSpc>
                <a:spcPct val="115000"/>
              </a:lnSpc>
              <a:spcBef>
                <a:spcPts val="1000"/>
              </a:spcBef>
              <a:spcAft>
                <a:spcPts val="1000"/>
              </a:spcAft>
              <a:buSzPts val="1200"/>
              <a:buFont typeface="Poppins"/>
              <a:buAutoNum type="arabicPeriod"/>
            </a:pPr>
            <a:r>
              <a:rPr lang="ca" sz="1200">
                <a:latin typeface="Poppins"/>
                <a:ea typeface="Poppins"/>
                <a:cs typeface="Poppins"/>
                <a:sym typeface="Poppins"/>
              </a:rPr>
              <a:t>Sahimaa, Olli, et al. “From Simplistic to Systemic Sustainability in the Textile and Fashion Industry.” Circular Economy and Sustainability, vol. 4, no. 2, Dec. 2023, pp. 1115–31, doi:10.1007/s43615-023-00322-w. Recuperado el [7 de abril de 2025] de: </a:t>
            </a:r>
            <a:r>
              <a:rPr lang="ca" sz="1200" u="sng">
                <a:solidFill>
                  <a:srgbClr val="3956C4"/>
                </a:solidFill>
                <a:latin typeface="Poppins"/>
                <a:ea typeface="Poppins"/>
                <a:cs typeface="Poppins"/>
                <a:sym typeface="Poppins"/>
                <a:hlinkClick r:id="rId6">
                  <a:extLst>
                    <a:ext uri="{A12FA001-AC4F-418D-AE19-62706E023703}">
                      <ahyp:hlinkClr val="tx"/>
                    </a:ext>
                  </a:extLst>
                </a:hlinkClick>
              </a:rPr>
              <a:t>https://link.springer.com/article/10.1007/s43615-023-00322-w</a:t>
            </a:r>
            <a:endParaRPr b="1">
              <a:solidFill>
                <a:srgbClr val="1155CC"/>
              </a:solidFill>
              <a:latin typeface="Poppins"/>
              <a:ea typeface="Poppins"/>
              <a:cs typeface="Poppins"/>
              <a:sym typeface="Poppins"/>
            </a:endParaRPr>
          </a:p>
        </p:txBody>
      </p:sp>
      <p:cxnSp>
        <p:nvCxnSpPr>
          <p:cNvPr id="678" name="Google Shape;678;p69"/>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679" name="Google Shape;679;p69"/>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0"/>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686" name="Google Shape;686;p70"/>
          <p:cNvSpPr txBox="1"/>
          <p:nvPr>
            <p:ph idx="1" type="subTitle"/>
          </p:nvPr>
        </p:nvSpPr>
        <p:spPr>
          <a:xfrm>
            <a:off x="585350" y="1133800"/>
            <a:ext cx="8224800" cy="40095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Font typeface="Poppins"/>
              <a:buAutoNum type="arabicPeriod" startAt="5"/>
            </a:pPr>
            <a:r>
              <a:rPr lang="ca">
                <a:latin typeface="Poppins"/>
                <a:ea typeface="Poppins"/>
                <a:cs typeface="Poppins"/>
                <a:sym typeface="Poppins"/>
              </a:rPr>
              <a:t>El Economista. (2024). Inditex, Mango, Tendam, H&amp;M, Primark y Shein acaparan ya una cuota del 65% en el textil. Recuperado el [20 de marzo de 2025] de:</a:t>
            </a:r>
            <a:r>
              <a:rPr lang="ca">
                <a:uFill>
                  <a:noFill/>
                </a:uFill>
                <a:latin typeface="Poppins"/>
                <a:ea typeface="Poppins"/>
                <a:cs typeface="Poppins"/>
                <a:sym typeface="Poppins"/>
                <a:hlinkClick r:id="rId3"/>
              </a:rPr>
              <a:t> </a:t>
            </a:r>
            <a:r>
              <a:rPr lang="ca" u="sng">
                <a:solidFill>
                  <a:srgbClr val="1155CC"/>
                </a:solidFill>
                <a:latin typeface="Poppins"/>
                <a:ea typeface="Poppins"/>
                <a:cs typeface="Poppins"/>
                <a:sym typeface="Poppins"/>
                <a:hlinkClick r:id="rId4">
                  <a:extLst>
                    <a:ext uri="{A12FA001-AC4F-418D-AE19-62706E023703}">
                      <ahyp:hlinkClr val="tx"/>
                    </a:ext>
                  </a:extLst>
                </a:hlinkClick>
              </a:rPr>
              <a:t>https://www.eleconomista.es/retailconsumo/noticias/13133388/12/24/inditex-mango-tendam-hm-primark-y-shein-acaparan-ya-una-cuota-del-65-en-el textil.html</a:t>
            </a:r>
            <a:endParaRPr>
              <a:solidFill>
                <a:srgbClr val="1155CC"/>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5"/>
            </a:pPr>
            <a:r>
              <a:rPr lang="ca">
                <a:latin typeface="Poppins"/>
                <a:ea typeface="Poppins"/>
                <a:cs typeface="Poppins"/>
                <a:sym typeface="Poppins"/>
              </a:rPr>
              <a:t>Shabir, Suheela, and Norah Ali AlBishri. “Sustainable Retailing Performance of Zara during COVID-19 Pandemic.” Open Journal of Business and Management, vol. 09, Apr. 2021, doi:10.4236/ojbm.2021.93054. Recuperado el [7 de abril de 2025] de: </a:t>
            </a:r>
            <a:r>
              <a:rPr lang="ca" u="sng">
                <a:solidFill>
                  <a:srgbClr val="3956C4"/>
                </a:solidFill>
                <a:latin typeface="Poppins"/>
                <a:ea typeface="Poppins"/>
                <a:cs typeface="Poppins"/>
                <a:sym typeface="Poppins"/>
                <a:hlinkClick r:id="rId5">
                  <a:extLst>
                    <a:ext uri="{A12FA001-AC4F-418D-AE19-62706E023703}">
                      <ahyp:hlinkClr val="tx"/>
                    </a:ext>
                  </a:extLst>
                </a:hlinkClick>
              </a:rPr>
              <a:t>https://www.scirp.org/html/3-1531766_108440.htm</a:t>
            </a:r>
            <a:endParaRPr>
              <a:solidFill>
                <a:srgbClr val="3956C4"/>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5"/>
            </a:pPr>
            <a:r>
              <a:rPr lang="ca">
                <a:latin typeface="Poppins"/>
                <a:ea typeface="Poppins"/>
                <a:cs typeface="Poppins"/>
                <a:sym typeface="Poppins"/>
              </a:rPr>
              <a:t>Aftab, Md Afzalul, et al. “Super Responsive Supply Chain: The Case of Spanish Fast Fashion Retailer Inditex-Zara.” International Journal of Business and Management, vol. 13, no. 5, Apr. 2018, p. 212, doi:10.5539/ijbm.v13n5p212. Recuperado el [7 de abril de 2025] de: </a:t>
            </a:r>
            <a:r>
              <a:rPr lang="ca" u="sng">
                <a:solidFill>
                  <a:srgbClr val="3956C4"/>
                </a:solidFill>
                <a:latin typeface="Poppins"/>
                <a:ea typeface="Poppins"/>
                <a:cs typeface="Poppins"/>
                <a:sym typeface="Poppins"/>
                <a:hlinkClick r:id="rId6">
                  <a:extLst>
                    <a:ext uri="{A12FA001-AC4F-418D-AE19-62706E023703}">
                      <ahyp:hlinkClr val="tx"/>
                    </a:ext>
                  </a:extLst>
                </a:hlinkClick>
              </a:rPr>
              <a:t>https://www.ccsenet.org/journal/index.php/ijbm/article/view/71748</a:t>
            </a:r>
            <a:endParaRPr>
              <a:solidFill>
                <a:srgbClr val="3956C4"/>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5"/>
            </a:pPr>
            <a:r>
              <a:rPr lang="ca">
                <a:latin typeface="Poppins"/>
                <a:ea typeface="Poppins"/>
                <a:cs typeface="Poppins"/>
                <a:sym typeface="Poppins"/>
              </a:rPr>
              <a:t>Eriksson, Carina, and Simon Jonsson. Inditex -A Company Analysis with Focus on Growth. 14 June 2011. Recuperado el [7 de abril de 2025] de: </a:t>
            </a:r>
            <a:r>
              <a:rPr lang="ca" u="sng">
                <a:solidFill>
                  <a:srgbClr val="3956C4"/>
                </a:solidFill>
                <a:latin typeface="Poppins"/>
                <a:ea typeface="Poppins"/>
                <a:cs typeface="Poppins"/>
                <a:sym typeface="Poppins"/>
                <a:hlinkClick r:id="rId7">
                  <a:extLst>
                    <a:ext uri="{A12FA001-AC4F-418D-AE19-62706E023703}">
                      <ahyp:hlinkClr val="tx"/>
                    </a:ext>
                  </a:extLst>
                </a:hlinkClick>
              </a:rPr>
              <a:t>https://gupea.ub.gu.se/handle/2077/25661</a:t>
            </a:r>
            <a:endParaRPr>
              <a:solidFill>
                <a:srgbClr val="3956C4"/>
              </a:solidFill>
              <a:latin typeface="Poppins"/>
              <a:ea typeface="Poppins"/>
              <a:cs typeface="Poppins"/>
              <a:sym typeface="Poppins"/>
            </a:endParaRPr>
          </a:p>
          <a:p>
            <a:pPr indent="0" lvl="0" marL="0" rtl="0" algn="l">
              <a:spcBef>
                <a:spcPts val="1000"/>
              </a:spcBef>
              <a:spcAft>
                <a:spcPts val="1000"/>
              </a:spcAft>
              <a:buNone/>
            </a:pPr>
            <a:r>
              <a:t/>
            </a:r>
            <a:endParaRPr b="1">
              <a:solidFill>
                <a:srgbClr val="1155CC"/>
              </a:solidFill>
              <a:latin typeface="Poppins"/>
              <a:ea typeface="Poppins"/>
              <a:cs typeface="Poppins"/>
              <a:sym typeface="Poppins"/>
            </a:endParaRPr>
          </a:p>
        </p:txBody>
      </p:sp>
      <p:cxnSp>
        <p:nvCxnSpPr>
          <p:cNvPr id="687" name="Google Shape;687;p70"/>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688" name="Google Shape;688;p70"/>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1"/>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695" name="Google Shape;695;p71"/>
          <p:cNvSpPr txBox="1"/>
          <p:nvPr>
            <p:ph idx="1" type="subTitle"/>
          </p:nvPr>
        </p:nvSpPr>
        <p:spPr>
          <a:xfrm>
            <a:off x="585350" y="1017725"/>
            <a:ext cx="8224800" cy="4125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SzPts val="1200"/>
              <a:buFont typeface="Poppins"/>
              <a:buAutoNum type="arabicPeriod" startAt="9"/>
            </a:pPr>
            <a:r>
              <a:rPr lang="ca" sz="1200">
                <a:latin typeface="Poppins"/>
                <a:ea typeface="Poppins"/>
                <a:cs typeface="Poppins"/>
                <a:sym typeface="Poppins"/>
              </a:rPr>
              <a:t>Jackson, Tim. "The process of fashion trend development leading to a season." Fashion marketing: Contemporary issues. Routledge, 2012. 142-155. Recuperado el [7 de abril de 2025] de: </a:t>
            </a:r>
            <a:r>
              <a:rPr lang="ca" sz="1200" u="sng">
                <a:solidFill>
                  <a:srgbClr val="3956C4"/>
                </a:solidFill>
                <a:latin typeface="Poppins"/>
                <a:ea typeface="Poppins"/>
                <a:cs typeface="Poppins"/>
                <a:sym typeface="Poppins"/>
                <a:hlinkClick r:id="rId3">
                  <a:extLst>
                    <a:ext uri="{A12FA001-AC4F-418D-AE19-62706E023703}">
                      <ahyp:hlinkClr val="tx"/>
                    </a:ext>
                  </a:extLst>
                </a:hlinkClick>
              </a:rPr>
              <a:t>https://www.taylorfrancis.com/chapters/edit/10.4324/9780080506241-14/process-fashion-trend-development-leading-season-tim-jackson</a:t>
            </a:r>
            <a:endParaRPr sz="1200">
              <a:solidFill>
                <a:srgbClr val="3956C4"/>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9"/>
            </a:pPr>
            <a:r>
              <a:rPr lang="ca" sz="1200">
                <a:latin typeface="Poppins"/>
                <a:ea typeface="Poppins"/>
                <a:cs typeface="Poppins"/>
                <a:sym typeface="Poppins"/>
              </a:rPr>
              <a:t>Gyöngyvér Erika Tőkés. “CEEOL - Article Detail.” Acta Universitatis Sapientiae, Social Analysis, no. 12, pp. 131–54. Recuperado el [7 de abril de 2025] de: </a:t>
            </a:r>
            <a:r>
              <a:rPr lang="ca" sz="1200" u="sng">
                <a:solidFill>
                  <a:srgbClr val="3956C4"/>
                </a:solidFill>
                <a:latin typeface="Poppins"/>
                <a:ea typeface="Poppins"/>
                <a:cs typeface="Poppins"/>
                <a:sym typeface="Poppins"/>
                <a:hlinkClick r:id="rId4">
                  <a:extLst>
                    <a:ext uri="{A12FA001-AC4F-418D-AE19-62706E023703}">
                      <ahyp:hlinkClr val="tx"/>
                    </a:ext>
                  </a:extLst>
                </a:hlinkClick>
              </a:rPr>
              <a:t>https://www.ceeol.com/search/article-detail?id=1095912</a:t>
            </a:r>
            <a:endParaRPr sz="1200">
              <a:solidFill>
                <a:srgbClr val="3956C4"/>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9"/>
            </a:pPr>
            <a:r>
              <a:rPr lang="ca" sz="1200">
                <a:latin typeface="Poppins"/>
                <a:ea typeface="Poppins"/>
                <a:cs typeface="Poppins"/>
                <a:sym typeface="Poppins"/>
              </a:rPr>
              <a:t>Tekstila_administracio, «Fast Fashion: Cuatro temporadas en un día», Tekstila. Recuperado el [7 de abril de 2025] de: </a:t>
            </a:r>
            <a:r>
              <a:rPr lang="ca" sz="1200" u="sng">
                <a:solidFill>
                  <a:srgbClr val="3956C4"/>
                </a:solidFill>
                <a:latin typeface="Poppins"/>
                <a:ea typeface="Poppins"/>
                <a:cs typeface="Poppins"/>
                <a:sym typeface="Poppins"/>
                <a:hlinkClick r:id="rId5">
                  <a:extLst>
                    <a:ext uri="{A12FA001-AC4F-418D-AE19-62706E023703}">
                      <ahyp:hlinkClr val="tx"/>
                    </a:ext>
                  </a:extLst>
                </a:hlinkClick>
              </a:rPr>
              <a:t>https://tekstila.net/fast-fashion-cuatro-temporadas-un-dia/</a:t>
            </a:r>
            <a:endParaRPr sz="1200">
              <a:solidFill>
                <a:srgbClr val="3956C4"/>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9"/>
            </a:pPr>
            <a:r>
              <a:rPr lang="ca" sz="1200">
                <a:latin typeface="Poppins"/>
                <a:ea typeface="Poppins"/>
                <a:cs typeface="Poppins"/>
                <a:sym typeface="Poppins"/>
              </a:rPr>
              <a:t>Miranda, J. A., &amp; Roldán, A. (2021). Inditex y la ventaja competitiva de la fast fashion española, 1985-2019. Dimensiones y Problemas de la Investigación Histórica, 2, 155-178. Recuperado el [7 de abril de 2025] de: </a:t>
            </a:r>
            <a:r>
              <a:rPr lang="ca" sz="1200" u="sng">
                <a:solidFill>
                  <a:srgbClr val="3956C4"/>
                </a:solidFill>
                <a:latin typeface="Poppins"/>
                <a:ea typeface="Poppins"/>
                <a:cs typeface="Poppins"/>
                <a:sym typeface="Poppins"/>
                <a:hlinkClick r:id="rId6">
                  <a:extLst>
                    <a:ext uri="{A12FA001-AC4F-418D-AE19-62706E023703}">
                      <ahyp:hlinkClr val="tx"/>
                    </a:ext>
                  </a:extLst>
                </a:hlinkClick>
              </a:rPr>
              <a:t>https://www.researchgate.net/publication/359789758_Inditex_y_la_ventaja_competitiva_de_la_fast_fashion_espanola_1985-2019​</a:t>
            </a:r>
            <a:endParaRPr sz="1200">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9"/>
            </a:pPr>
            <a:r>
              <a:rPr lang="ca" sz="1200">
                <a:latin typeface="Poppins"/>
                <a:ea typeface="Poppins"/>
                <a:cs typeface="Poppins"/>
                <a:sym typeface="Poppins"/>
              </a:rPr>
              <a:t>SimpliRoute. (s.f.). La logística de Zara. Recuperado el [20 de marzo de 2025] de:</a:t>
            </a:r>
            <a:r>
              <a:rPr lang="ca" sz="1200">
                <a:uFill>
                  <a:noFill/>
                </a:uFill>
                <a:latin typeface="Poppins"/>
                <a:ea typeface="Poppins"/>
                <a:cs typeface="Poppins"/>
                <a:sym typeface="Poppins"/>
                <a:hlinkClick r:id="rId7"/>
              </a:rPr>
              <a:t> </a:t>
            </a:r>
            <a:r>
              <a:rPr lang="ca" sz="1200" u="sng">
                <a:solidFill>
                  <a:srgbClr val="1155CC"/>
                </a:solidFill>
                <a:latin typeface="Poppins"/>
                <a:ea typeface="Poppins"/>
                <a:cs typeface="Poppins"/>
                <a:sym typeface="Poppins"/>
                <a:hlinkClick r:id="rId8">
                  <a:extLst>
                    <a:ext uri="{A12FA001-AC4F-418D-AE19-62706E023703}">
                      <ahyp:hlinkClr val="tx"/>
                    </a:ext>
                  </a:extLst>
                </a:hlinkClick>
              </a:rPr>
              <a:t>https://simpliroute.com/es/blog/logistica-de-zara</a:t>
            </a:r>
            <a:endParaRPr sz="500">
              <a:solidFill>
                <a:srgbClr val="1155CC"/>
              </a:solidFill>
              <a:latin typeface="Poppins"/>
              <a:ea typeface="Poppins"/>
              <a:cs typeface="Poppins"/>
              <a:sym typeface="Poppins"/>
            </a:endParaRPr>
          </a:p>
          <a:p>
            <a:pPr indent="0" lvl="0" marL="0" rtl="0" algn="l">
              <a:lnSpc>
                <a:spcPct val="115000"/>
              </a:lnSpc>
              <a:spcBef>
                <a:spcPts val="1000"/>
              </a:spcBef>
              <a:spcAft>
                <a:spcPts val="1000"/>
              </a:spcAft>
              <a:buNone/>
            </a:pPr>
            <a:r>
              <a:t/>
            </a:r>
            <a:endParaRPr b="1">
              <a:solidFill>
                <a:srgbClr val="1155CC"/>
              </a:solidFill>
              <a:latin typeface="Poppins"/>
              <a:ea typeface="Poppins"/>
              <a:cs typeface="Poppins"/>
              <a:sym typeface="Poppins"/>
            </a:endParaRPr>
          </a:p>
        </p:txBody>
      </p:sp>
      <p:cxnSp>
        <p:nvCxnSpPr>
          <p:cNvPr id="696" name="Google Shape;696;p71"/>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697" name="Google Shape;697;p71"/>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704" name="Google Shape;704;p72"/>
          <p:cNvSpPr txBox="1"/>
          <p:nvPr>
            <p:ph idx="1" type="subTitle"/>
          </p:nvPr>
        </p:nvSpPr>
        <p:spPr>
          <a:xfrm>
            <a:off x="585350" y="1133800"/>
            <a:ext cx="8224800" cy="4009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SzPts val="1200"/>
              <a:buFont typeface="Poppins"/>
              <a:buAutoNum type="arabicPeriod" startAt="14"/>
            </a:pPr>
            <a:r>
              <a:rPr lang="ca" sz="1200">
                <a:latin typeface="Poppins"/>
                <a:ea typeface="Poppins"/>
                <a:cs typeface="Poppins"/>
                <a:sym typeface="Poppins"/>
              </a:rPr>
              <a:t>Fusión Moda. (s.f.). Desarrollo de colecciones para la industria de la moda. Recuperado el [20 de marzo de 2025] de:  </a:t>
            </a:r>
            <a:r>
              <a:rPr lang="ca" sz="1200" u="sng">
                <a:solidFill>
                  <a:srgbClr val="1155CC"/>
                </a:solidFill>
                <a:latin typeface="Poppins"/>
                <a:ea typeface="Poppins"/>
                <a:cs typeface="Poppins"/>
                <a:sym typeface="Poppins"/>
                <a:hlinkClick r:id="rId3">
                  <a:extLst>
                    <a:ext uri="{A12FA001-AC4F-418D-AE19-62706E023703}">
                      <ahyp:hlinkClr val="tx"/>
                    </a:ext>
                  </a:extLst>
                </a:hlinkClick>
              </a:rPr>
              <a:t>https://fusionmoda.es/desarrollo-de-colecciones-para-la-industria-de-la-moda/</a:t>
            </a:r>
            <a:endParaRPr sz="500">
              <a:solidFill>
                <a:srgbClr val="1155CC"/>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14"/>
            </a:pPr>
            <a:r>
              <a:rPr lang="ca" sz="1200">
                <a:latin typeface="Poppins"/>
                <a:ea typeface="Poppins"/>
                <a:cs typeface="Poppins"/>
                <a:sym typeface="Poppins"/>
              </a:rPr>
              <a:t>IESE Business School. (s.f.). Fast fashion: el modelo de negocio de Zara. Recuperado el [20 de marzo de 2025] de:</a:t>
            </a:r>
            <a:r>
              <a:rPr lang="ca" sz="1200">
                <a:uFill>
                  <a:noFill/>
                </a:uFill>
                <a:latin typeface="Poppins"/>
                <a:ea typeface="Poppins"/>
                <a:cs typeface="Poppins"/>
                <a:sym typeface="Poppins"/>
                <a:hlinkClick r:id="rId4"/>
              </a:rPr>
              <a:t> </a:t>
            </a:r>
            <a:r>
              <a:rPr lang="ca" sz="1200" u="sng">
                <a:solidFill>
                  <a:srgbClr val="1155CC"/>
                </a:solidFill>
                <a:latin typeface="Poppins"/>
                <a:ea typeface="Poppins"/>
                <a:cs typeface="Poppins"/>
                <a:sym typeface="Poppins"/>
                <a:hlinkClick r:id="rId5">
                  <a:extLst>
                    <a:ext uri="{A12FA001-AC4F-418D-AE19-62706E023703}">
                      <ahyp:hlinkClr val="tx"/>
                    </a:ext>
                  </a:extLst>
                </a:hlinkClick>
              </a:rPr>
              <a:t>https://www.iese.edu/es/insight/articulos/fast-fashion-modelo-negocio-zara/</a:t>
            </a:r>
            <a:endParaRPr sz="500">
              <a:solidFill>
                <a:srgbClr val="1155CC"/>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14"/>
            </a:pPr>
            <a:r>
              <a:rPr lang="ca" sz="1200">
                <a:latin typeface="Poppins"/>
                <a:ea typeface="Poppins"/>
                <a:cs typeface="Poppins"/>
                <a:sym typeface="Poppins"/>
              </a:rPr>
              <a:t>FashionUnited. (2022). Así se crean las colecciones de una marca de moda. Recuperado el [20 de marzo de 2025] de:</a:t>
            </a:r>
            <a:r>
              <a:rPr lang="ca" sz="1200">
                <a:uFill>
                  <a:noFill/>
                </a:uFill>
                <a:latin typeface="Poppins"/>
                <a:ea typeface="Poppins"/>
                <a:cs typeface="Poppins"/>
                <a:sym typeface="Poppins"/>
                <a:hlinkClick r:id="rId6"/>
              </a:rPr>
              <a:t> </a:t>
            </a:r>
            <a:r>
              <a:rPr lang="ca" sz="1200" u="sng">
                <a:solidFill>
                  <a:srgbClr val="1155CC"/>
                </a:solidFill>
                <a:latin typeface="Poppins"/>
                <a:ea typeface="Poppins"/>
                <a:cs typeface="Poppins"/>
                <a:sym typeface="Poppins"/>
                <a:hlinkClick r:id="rId7">
                  <a:extLst>
                    <a:ext uri="{A12FA001-AC4F-418D-AE19-62706E023703}">
                      <ahyp:hlinkClr val="tx"/>
                    </a:ext>
                  </a:extLst>
                </a:hlinkClick>
              </a:rPr>
              <a:t>https://fashionunited.es/noticias/contexto/asi-se-crean-las-colecciones-de-una-marca-de-moda/2022120739941</a:t>
            </a:r>
            <a:endParaRPr sz="1200">
              <a:latin typeface="Poppins"/>
              <a:ea typeface="Poppins"/>
              <a:cs typeface="Poppins"/>
              <a:sym typeface="Poppins"/>
            </a:endParaRPr>
          </a:p>
          <a:p>
            <a:pPr indent="-317500" lvl="0" marL="457200" rtl="0" algn="l">
              <a:spcBef>
                <a:spcPts val="1000"/>
              </a:spcBef>
              <a:spcAft>
                <a:spcPts val="0"/>
              </a:spcAft>
              <a:buSzPts val="1400"/>
              <a:buFont typeface="Poppins"/>
              <a:buAutoNum type="arabicPeriod" startAt="14"/>
            </a:pPr>
            <a:r>
              <a:rPr lang="ca">
                <a:latin typeface="Poppins"/>
                <a:ea typeface="Poppins"/>
                <a:cs typeface="Poppins"/>
                <a:sym typeface="Poppins"/>
              </a:rPr>
              <a:t>Drew Blog. (s.f.). Caso Zara: el modelo de negocio que revolucionó la moda. Recuperado el [20 de marzo de 2025] de:                         </a:t>
            </a:r>
            <a:r>
              <a:rPr lang="ca" u="sng">
                <a:solidFill>
                  <a:srgbClr val="1155CC"/>
                </a:solidFill>
                <a:latin typeface="Poppins"/>
                <a:ea typeface="Poppins"/>
                <a:cs typeface="Poppins"/>
                <a:sym typeface="Poppins"/>
                <a:hlinkClick r:id="rId8">
                  <a:extLst>
                    <a:ext uri="{A12FA001-AC4F-418D-AE19-62706E023703}">
                      <ahyp:hlinkClr val="tx"/>
                    </a:ext>
                  </a:extLst>
                </a:hlinkClick>
              </a:rPr>
              <a:t>https://blog.wearedrew.co/caso-de-estudio/caso-zara-el-modelo-de-negocio-que-revoluciono-la-moda</a:t>
            </a:r>
            <a:endParaRPr b="1">
              <a:solidFill>
                <a:srgbClr val="1155CC"/>
              </a:solidFill>
              <a:latin typeface="Poppins"/>
              <a:ea typeface="Poppins"/>
              <a:cs typeface="Poppins"/>
              <a:sym typeface="Poppins"/>
            </a:endParaRPr>
          </a:p>
        </p:txBody>
      </p:sp>
      <p:cxnSp>
        <p:nvCxnSpPr>
          <p:cNvPr id="705" name="Google Shape;705;p72"/>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706" name="Google Shape;706;p72"/>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 type="subTitle"/>
          </p:nvPr>
        </p:nvSpPr>
        <p:spPr>
          <a:xfrm>
            <a:off x="1612000" y="2852800"/>
            <a:ext cx="5803200" cy="152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ca"/>
              <a:t>El sector tèxtil </a:t>
            </a:r>
            <a:r>
              <a:rPr lang="ca"/>
              <a:t>comprèn principalment la producció de fils, teixits i productes acabats. [1]</a:t>
            </a:r>
            <a:endParaRPr/>
          </a:p>
          <a:p>
            <a:pPr indent="-317500" lvl="0" marL="457200" rtl="0" algn="l">
              <a:spcBef>
                <a:spcPts val="1000"/>
              </a:spcBef>
              <a:spcAft>
                <a:spcPts val="0"/>
              </a:spcAft>
              <a:buSzPts val="1400"/>
              <a:buChar char="●"/>
            </a:pPr>
            <a:r>
              <a:rPr lang="ca"/>
              <a:t>Representa el </a:t>
            </a:r>
            <a:r>
              <a:rPr lang="ca"/>
              <a:t>7% de les exportacions mundials [2]</a:t>
            </a:r>
            <a:endParaRPr/>
          </a:p>
          <a:p>
            <a:pPr indent="-317500" lvl="0" marL="457200" rtl="0" algn="l">
              <a:spcBef>
                <a:spcPts val="1000"/>
              </a:spcBef>
              <a:spcAft>
                <a:spcPts val="0"/>
              </a:spcAft>
              <a:buSzPts val="1400"/>
              <a:buChar char="●"/>
            </a:pPr>
            <a:r>
              <a:rPr lang="ca"/>
              <a:t>Les c</a:t>
            </a:r>
            <a:r>
              <a:rPr lang="ca"/>
              <a:t>adenes de subministrament son internacionals.</a:t>
            </a:r>
            <a:endParaRPr/>
          </a:p>
          <a:p>
            <a:pPr indent="-317500" lvl="0" marL="457200" rtl="0" algn="l">
              <a:spcBef>
                <a:spcPts val="1000"/>
              </a:spcBef>
              <a:spcAft>
                <a:spcPts val="0"/>
              </a:spcAft>
              <a:buSzPts val="1400"/>
              <a:buChar char="●"/>
            </a:pPr>
            <a:r>
              <a:rPr lang="ca"/>
              <a:t>Es un mercat amb molts actors .</a:t>
            </a:r>
            <a:endParaRPr/>
          </a:p>
          <a:p>
            <a:pPr indent="0" lvl="0" marL="0" rtl="0" algn="l">
              <a:spcBef>
                <a:spcPts val="1000"/>
              </a:spcBef>
              <a:spcAft>
                <a:spcPts val="0"/>
              </a:spcAft>
              <a:buNone/>
            </a:pPr>
            <a:r>
              <a:t/>
            </a:r>
            <a:endParaRPr/>
          </a:p>
        </p:txBody>
      </p:sp>
      <p:sp>
        <p:nvSpPr>
          <p:cNvPr id="311" name="Google Shape;311;p37"/>
          <p:cNvSpPr txBox="1"/>
          <p:nvPr/>
        </p:nvSpPr>
        <p:spPr>
          <a:xfrm>
            <a:off x="719996" y="297510"/>
            <a:ext cx="300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latin typeface="Lexend Exa SemiBold"/>
                <a:ea typeface="Lexend Exa SemiBold"/>
                <a:cs typeface="Lexend Exa SemiBold"/>
                <a:sym typeface="Lexend Exa SemiBold"/>
              </a:rPr>
              <a:t>//2021</a:t>
            </a:r>
            <a:endParaRPr sz="1200">
              <a:solidFill>
                <a:schemeClr val="dk1"/>
              </a:solidFill>
              <a:latin typeface="Lexend Exa SemiBold"/>
              <a:ea typeface="Lexend Exa SemiBold"/>
              <a:cs typeface="Lexend Exa SemiBold"/>
              <a:sym typeface="Lexend Exa SemiBold"/>
            </a:endParaRPr>
          </a:p>
        </p:txBody>
      </p:sp>
      <p:sp>
        <p:nvSpPr>
          <p:cNvPr id="312" name="Google Shape;31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13" name="Google Shape;313;p37"/>
          <p:cNvSpPr txBox="1"/>
          <p:nvPr>
            <p:ph type="title"/>
          </p:nvPr>
        </p:nvSpPr>
        <p:spPr>
          <a:xfrm>
            <a:off x="5190775" y="634975"/>
            <a:ext cx="3366000" cy="10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INTRODUCCIÓ</a:t>
            </a:r>
            <a:endParaRPr sz="2600"/>
          </a:p>
        </p:txBody>
      </p:sp>
      <p:pic>
        <p:nvPicPr>
          <p:cNvPr id="314" name="Google Shape;314;p37"/>
          <p:cNvPicPr preferRelativeResize="0"/>
          <p:nvPr/>
        </p:nvPicPr>
        <p:blipFill>
          <a:blip r:embed="rId3">
            <a:alphaModFix/>
          </a:blip>
          <a:stretch>
            <a:fillRect/>
          </a:stretch>
        </p:blipFill>
        <p:spPr>
          <a:xfrm>
            <a:off x="-21762" y="0"/>
            <a:ext cx="4230523" cy="26378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3"/>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713" name="Google Shape;713;p73"/>
          <p:cNvSpPr txBox="1"/>
          <p:nvPr>
            <p:ph idx="1" type="subTitle"/>
          </p:nvPr>
        </p:nvSpPr>
        <p:spPr>
          <a:xfrm>
            <a:off x="585350" y="1133800"/>
            <a:ext cx="8224800" cy="40095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Font typeface="Poppins"/>
              <a:buAutoNum type="arabicPeriod" startAt="18"/>
            </a:pPr>
            <a:r>
              <a:rPr lang="ca">
                <a:latin typeface="Poppins"/>
                <a:ea typeface="Poppins"/>
                <a:cs typeface="Poppins"/>
                <a:sym typeface="Poppins"/>
              </a:rPr>
              <a:t>Vázquez Montilla, A. (2022). Zara y la moda rápida: análisis del modelo de negocio de Inditex (Trabajo de Fin de Grado, Universidad Autónoma de Madrid). Recuperado el [20 de marzo de 2025] de:</a:t>
            </a:r>
            <a:r>
              <a:rPr lang="ca">
                <a:uFill>
                  <a:noFill/>
                </a:uFill>
                <a:latin typeface="Poppins"/>
                <a:ea typeface="Poppins"/>
                <a:cs typeface="Poppins"/>
                <a:sym typeface="Poppins"/>
                <a:hlinkClick r:id="rId3"/>
              </a:rPr>
              <a:t> </a:t>
            </a:r>
            <a:r>
              <a:rPr lang="ca" u="sng">
                <a:solidFill>
                  <a:srgbClr val="1155CC"/>
                </a:solidFill>
                <a:latin typeface="Poppins"/>
                <a:ea typeface="Poppins"/>
                <a:cs typeface="Poppins"/>
                <a:sym typeface="Poppins"/>
                <a:hlinkClick r:id="rId4">
                  <a:extLst>
                    <a:ext uri="{A12FA001-AC4F-418D-AE19-62706E023703}">
                      <ahyp:hlinkClr val="tx"/>
                    </a:ext>
                  </a:extLst>
                </a:hlinkClick>
              </a:rPr>
              <a:t>https://repositorio.uam.es/bitstream/handle/10486/703070/TFG%20ADE_Alicia%20Vazquez%20Montilla_curso%202021-22.pdf?sequence=1</a:t>
            </a:r>
            <a:endParaRPr>
              <a:latin typeface="Poppins"/>
              <a:ea typeface="Poppins"/>
              <a:cs typeface="Poppins"/>
              <a:sym typeface="Poppins"/>
            </a:endParaRPr>
          </a:p>
          <a:p>
            <a:pPr indent="-304800" lvl="0" marL="457200" rtl="0" algn="just">
              <a:lnSpc>
                <a:spcPct val="115000"/>
              </a:lnSpc>
              <a:spcBef>
                <a:spcPts val="1000"/>
              </a:spcBef>
              <a:spcAft>
                <a:spcPts val="0"/>
              </a:spcAft>
              <a:buSzPts val="1200"/>
              <a:buFont typeface="Poppins"/>
              <a:buAutoNum type="arabicPeriod" startAt="18"/>
            </a:pPr>
            <a:r>
              <a:rPr lang="ca">
                <a:latin typeface="Poppins"/>
                <a:ea typeface="Poppins"/>
                <a:cs typeface="Poppins"/>
                <a:sym typeface="Poppins"/>
              </a:rPr>
              <a:t>Audaces. (s.f.). Cómo crear una colección de moda. Recuperado el [20 de marzo de 2025] de:</a:t>
            </a:r>
            <a:r>
              <a:rPr lang="ca">
                <a:uFill>
                  <a:noFill/>
                </a:uFill>
                <a:latin typeface="Poppins"/>
                <a:ea typeface="Poppins"/>
                <a:cs typeface="Poppins"/>
                <a:sym typeface="Poppins"/>
                <a:hlinkClick r:id="rId5"/>
              </a:rPr>
              <a:t> </a:t>
            </a:r>
            <a:r>
              <a:rPr lang="ca" u="sng">
                <a:solidFill>
                  <a:srgbClr val="1155CC"/>
                </a:solidFill>
                <a:latin typeface="Poppins"/>
                <a:ea typeface="Poppins"/>
                <a:cs typeface="Poppins"/>
                <a:sym typeface="Poppins"/>
                <a:hlinkClick r:id="rId6">
                  <a:extLst>
                    <a:ext uri="{A12FA001-AC4F-418D-AE19-62706E023703}">
                      <ahyp:hlinkClr val="tx"/>
                    </a:ext>
                  </a:extLst>
                </a:hlinkClick>
              </a:rPr>
              <a:t>https://audaces.com/es/blog/coleccion-moda</a:t>
            </a:r>
            <a:endParaRPr>
              <a:solidFill>
                <a:srgbClr val="1155CC"/>
              </a:solidFill>
              <a:latin typeface="Poppins"/>
              <a:ea typeface="Poppins"/>
              <a:cs typeface="Poppins"/>
              <a:sym typeface="Poppins"/>
            </a:endParaRPr>
          </a:p>
          <a:p>
            <a:pPr indent="-304800" lvl="0" marL="457200" rtl="0" algn="l">
              <a:lnSpc>
                <a:spcPct val="115000"/>
              </a:lnSpc>
              <a:spcBef>
                <a:spcPts val="1000"/>
              </a:spcBef>
              <a:spcAft>
                <a:spcPts val="0"/>
              </a:spcAft>
              <a:buSzPts val="1200"/>
              <a:buFont typeface="Poppins"/>
              <a:buAutoNum type="arabicPeriod" startAt="18"/>
            </a:pPr>
            <a:r>
              <a:rPr lang="ca">
                <a:latin typeface="Poppins"/>
                <a:ea typeface="Poppins"/>
                <a:cs typeface="Poppins"/>
                <a:sym typeface="Poppins"/>
              </a:rPr>
              <a:t>Colomina Teulón, L. (s.f.). Análisis de la sostenibilidad en la industria de la moda (Trabajo de Fin de Grado, Universidad Pontificia Comillas). Recuperado el [20 de marzo de 2025] de:</a:t>
            </a:r>
            <a:r>
              <a:rPr lang="ca">
                <a:uFill>
                  <a:noFill/>
                </a:uFill>
                <a:latin typeface="Poppins"/>
                <a:ea typeface="Poppins"/>
                <a:cs typeface="Poppins"/>
                <a:sym typeface="Poppins"/>
                <a:hlinkClick r:id="rId7"/>
              </a:rPr>
              <a:t> </a:t>
            </a:r>
            <a:r>
              <a:rPr lang="ca" u="sng">
                <a:solidFill>
                  <a:srgbClr val="1155CC"/>
                </a:solidFill>
                <a:latin typeface="Poppins"/>
                <a:ea typeface="Poppins"/>
                <a:cs typeface="Poppins"/>
                <a:sym typeface="Poppins"/>
                <a:hlinkClick r:id="rId8">
                  <a:extLst>
                    <a:ext uri="{A12FA001-AC4F-418D-AE19-62706E023703}">
                      <ahyp:hlinkClr val="tx"/>
                    </a:ext>
                  </a:extLst>
                </a:hlinkClick>
              </a:rPr>
              <a:t>https://repositorio.comillas.edu/xmlui/bitstream/handle/11531/69094/TFG-Colomina%2C%20Teulon%20Lucia.pdf?seq</a:t>
            </a:r>
            <a:r>
              <a:rPr lang="ca" u="sng">
                <a:solidFill>
                  <a:srgbClr val="1155CC"/>
                </a:solidFill>
                <a:latin typeface="Poppins"/>
                <a:ea typeface="Poppins"/>
                <a:cs typeface="Poppins"/>
                <a:sym typeface="Poppins"/>
                <a:hlinkClick r:id="rId9">
                  <a:extLst>
                    <a:ext uri="{A12FA001-AC4F-418D-AE19-62706E023703}">
                      <ahyp:hlinkClr val="tx"/>
                    </a:ext>
                  </a:extLst>
                </a:hlinkClick>
              </a:rPr>
              <a:t>u</a:t>
            </a:r>
            <a:r>
              <a:rPr lang="ca" u="sng">
                <a:solidFill>
                  <a:srgbClr val="1155CC"/>
                </a:solidFill>
                <a:latin typeface="Poppins"/>
                <a:ea typeface="Poppins"/>
                <a:cs typeface="Poppins"/>
                <a:sym typeface="Poppins"/>
                <a:hlinkClick r:id="rId10">
                  <a:extLst>
                    <a:ext uri="{A12FA001-AC4F-418D-AE19-62706E023703}">
                      <ahyp:hlinkClr val="tx"/>
                    </a:ext>
                  </a:extLst>
                </a:hlinkClick>
              </a:rPr>
              <a:t>ence=1</a:t>
            </a:r>
            <a:endParaRPr>
              <a:solidFill>
                <a:srgbClr val="1155CC"/>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18"/>
            </a:pPr>
            <a:r>
              <a:rPr lang="ca">
                <a:latin typeface="Poppins"/>
                <a:ea typeface="Poppins"/>
                <a:cs typeface="Poppins"/>
                <a:sym typeface="Poppins"/>
              </a:rPr>
              <a:t>Sino-Silk. (s.f.). Cadena de suministro de la industria textil. Recuperado el [20 de marzo de 2025] de:                                                                                                                       </a:t>
            </a:r>
            <a:r>
              <a:rPr lang="ca" u="sng">
                <a:solidFill>
                  <a:srgbClr val="1155CC"/>
                </a:solidFill>
                <a:latin typeface="Poppins"/>
                <a:ea typeface="Poppins"/>
                <a:cs typeface="Poppins"/>
                <a:sym typeface="Poppins"/>
                <a:hlinkClick r:id="rId11">
                  <a:extLst>
                    <a:ext uri="{A12FA001-AC4F-418D-AE19-62706E023703}">
                      <ahyp:hlinkClr val="tx"/>
                    </a:ext>
                  </a:extLst>
                </a:hlinkClick>
              </a:rPr>
              <a:t>https://es.sino-silk.com/Cadena-de-suministro-de-la-industria-textil/</a:t>
            </a:r>
            <a:endParaRPr>
              <a:solidFill>
                <a:srgbClr val="1155CC"/>
              </a:solidFill>
              <a:latin typeface="Poppins"/>
              <a:ea typeface="Poppins"/>
              <a:cs typeface="Poppins"/>
              <a:sym typeface="Poppins"/>
            </a:endParaRPr>
          </a:p>
        </p:txBody>
      </p:sp>
      <p:cxnSp>
        <p:nvCxnSpPr>
          <p:cNvPr id="714" name="Google Shape;714;p73"/>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715" name="Google Shape;715;p73"/>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4"/>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722" name="Google Shape;722;p74"/>
          <p:cNvSpPr txBox="1"/>
          <p:nvPr>
            <p:ph idx="1" type="subTitle"/>
          </p:nvPr>
        </p:nvSpPr>
        <p:spPr>
          <a:xfrm>
            <a:off x="585350" y="1133800"/>
            <a:ext cx="8224800" cy="3903300"/>
          </a:xfrm>
          <a:prstGeom prst="rect">
            <a:avLst/>
          </a:prstGeom>
        </p:spPr>
        <p:txBody>
          <a:bodyPr anchorCtr="0" anchor="t" bIns="91425" lIns="91425" spcFirstLastPara="1" rIns="91425" wrap="square" tIns="91425">
            <a:noAutofit/>
          </a:bodyPr>
          <a:lstStyle/>
          <a:p>
            <a:pPr indent="-304800" lvl="0" marL="457200" rtl="0" algn="just">
              <a:spcBef>
                <a:spcPts val="1000"/>
              </a:spcBef>
              <a:spcAft>
                <a:spcPts val="0"/>
              </a:spcAft>
              <a:buSzPts val="1200"/>
              <a:buFont typeface="Poppins"/>
              <a:buAutoNum type="arabicPeriod" startAt="22"/>
            </a:pPr>
            <a:r>
              <a:rPr lang="ca">
                <a:latin typeface="Poppins"/>
                <a:ea typeface="Poppins"/>
                <a:cs typeface="Poppins"/>
                <a:sym typeface="Poppins"/>
              </a:rPr>
              <a:t>Triunfa Emprendiendo. (s.f.). Cómo es la distribución de Zara. Recuperado el [20 de marzo de 2025] de:          </a:t>
            </a:r>
            <a:r>
              <a:rPr lang="ca" u="sng">
                <a:solidFill>
                  <a:srgbClr val="1155CC"/>
                </a:solidFill>
                <a:latin typeface="Poppins"/>
                <a:ea typeface="Poppins"/>
                <a:cs typeface="Poppins"/>
                <a:sym typeface="Poppins"/>
                <a:hlinkClick r:id="rId3">
                  <a:extLst>
                    <a:ext uri="{A12FA001-AC4F-418D-AE19-62706E023703}">
                      <ahyp:hlinkClr val="tx"/>
                    </a:ext>
                  </a:extLst>
                </a:hlinkClick>
              </a:rPr>
              <a:t>https://triunfaemprendiendo.com/como-es-la-distribucion-de-zara/</a:t>
            </a:r>
            <a:endParaRPr>
              <a:solidFill>
                <a:srgbClr val="1155CC"/>
              </a:solidFill>
              <a:latin typeface="Poppins"/>
              <a:ea typeface="Poppins"/>
              <a:cs typeface="Poppins"/>
              <a:sym typeface="Poppins"/>
            </a:endParaRPr>
          </a:p>
          <a:p>
            <a:pPr indent="-304800" lvl="0" marL="457200" rtl="0" algn="just">
              <a:spcBef>
                <a:spcPts val="1000"/>
              </a:spcBef>
              <a:spcAft>
                <a:spcPts val="0"/>
              </a:spcAft>
              <a:buSzPts val="1200"/>
              <a:buFont typeface="Poppins"/>
              <a:buAutoNum type="arabicPeriod" startAt="22"/>
            </a:pPr>
            <a:r>
              <a:rPr lang="ca">
                <a:latin typeface="Poppins"/>
                <a:ea typeface="Poppins"/>
                <a:cs typeface="Poppins"/>
                <a:sym typeface="Poppins"/>
              </a:rPr>
              <a:t>Huffington Post. (s.f.). Adiós Zara: la marca prepara la tienda del futuro en una ciudad clave de España. Recuperado el [20 de marzo de 2025] de:</a:t>
            </a:r>
            <a:r>
              <a:rPr lang="ca">
                <a:uFill>
                  <a:noFill/>
                </a:uFill>
                <a:latin typeface="Poppins"/>
                <a:ea typeface="Poppins"/>
                <a:cs typeface="Poppins"/>
                <a:sym typeface="Poppins"/>
                <a:hlinkClick r:id="rId4"/>
              </a:rPr>
              <a:t> </a:t>
            </a:r>
            <a:r>
              <a:rPr lang="ca" u="sng">
                <a:solidFill>
                  <a:srgbClr val="1155CC"/>
                </a:solidFill>
                <a:latin typeface="Poppins"/>
                <a:ea typeface="Poppins"/>
                <a:cs typeface="Poppins"/>
                <a:sym typeface="Poppins"/>
                <a:hlinkClick r:id="rId5">
                  <a:extLst>
                    <a:ext uri="{A12FA001-AC4F-418D-AE19-62706E023703}">
                      <ahyp:hlinkClr val="tx"/>
                    </a:ext>
                  </a:extLst>
                </a:hlinkClick>
              </a:rPr>
              <a:t>https://www.huffingtonpost.es/economia/adios-zara-siempre-marca-prepara-tienda-futuro-ciudad-clave-espana.html</a:t>
            </a:r>
            <a:endParaRPr>
              <a:latin typeface="Poppins"/>
              <a:ea typeface="Poppins"/>
              <a:cs typeface="Poppins"/>
              <a:sym typeface="Poppins"/>
            </a:endParaRPr>
          </a:p>
          <a:p>
            <a:pPr indent="-304800" lvl="0" marL="457200" rtl="0" algn="just">
              <a:spcBef>
                <a:spcPts val="1000"/>
              </a:spcBef>
              <a:spcAft>
                <a:spcPts val="0"/>
              </a:spcAft>
              <a:buSzPts val="1200"/>
              <a:buFont typeface="Poppins"/>
              <a:buAutoNum type="arabicPeriod" startAt="22"/>
            </a:pPr>
            <a:r>
              <a:rPr lang="ca" sz="1200">
                <a:latin typeface="Poppins"/>
                <a:ea typeface="Poppins"/>
                <a:cs typeface="Poppins"/>
                <a:sym typeface="Poppins"/>
              </a:rPr>
              <a:t>Huffington Post. (s.f.). La popular firma de moda sueca que quería destronar a Zara multiplica cierres y despidos en España. Recuperado el [20 de marzo de 2025] de:</a:t>
            </a:r>
            <a:r>
              <a:rPr lang="ca" sz="1200">
                <a:uFill>
                  <a:noFill/>
                </a:uFill>
                <a:latin typeface="Poppins"/>
                <a:ea typeface="Poppins"/>
                <a:cs typeface="Poppins"/>
                <a:sym typeface="Poppins"/>
                <a:hlinkClick r:id="rId6"/>
              </a:rPr>
              <a:t> </a:t>
            </a:r>
            <a:r>
              <a:rPr lang="ca" sz="1200" u="sng">
                <a:solidFill>
                  <a:srgbClr val="1155CC"/>
                </a:solidFill>
                <a:latin typeface="Poppins"/>
                <a:ea typeface="Poppins"/>
                <a:cs typeface="Poppins"/>
                <a:sym typeface="Poppins"/>
                <a:hlinkClick r:id="rId7">
                  <a:extLst>
                    <a:ext uri="{A12FA001-AC4F-418D-AE19-62706E023703}">
                      <ahyp:hlinkClr val="tx"/>
                    </a:ext>
                  </a:extLst>
                </a:hlinkClick>
              </a:rPr>
              <a:t>https://www.huffingtonpost.es/sociedad/la-popular-firma-moda-sueca-queria-destronar-zara-multiplica-cierres-despidos-espana.html</a:t>
            </a:r>
            <a:endParaRPr sz="500">
              <a:solidFill>
                <a:srgbClr val="1155CC"/>
              </a:solidFill>
              <a:latin typeface="Poppins"/>
              <a:ea typeface="Poppins"/>
              <a:cs typeface="Poppins"/>
              <a:sym typeface="Poppins"/>
            </a:endParaRPr>
          </a:p>
          <a:p>
            <a:pPr indent="-304800" lvl="0" marL="457200" rtl="0" algn="l">
              <a:spcBef>
                <a:spcPts val="1000"/>
              </a:spcBef>
              <a:spcAft>
                <a:spcPts val="0"/>
              </a:spcAft>
              <a:buSzPts val="1200"/>
              <a:buFont typeface="Poppins"/>
              <a:buAutoNum type="arabicPeriod" startAt="22"/>
            </a:pPr>
            <a:r>
              <a:rPr lang="ca" sz="1200">
                <a:latin typeface="Poppins"/>
                <a:ea typeface="Poppins"/>
                <a:cs typeface="Poppins"/>
                <a:sym typeface="Poppins"/>
              </a:rPr>
              <a:t>El Independiente. (2021). Zara, una marca a prueba de pandemias. Recuperado el [20 de marzo de 2025] de:</a:t>
            </a:r>
            <a:r>
              <a:rPr lang="ca" sz="1200">
                <a:uFill>
                  <a:noFill/>
                </a:uFill>
                <a:latin typeface="Poppins"/>
                <a:ea typeface="Poppins"/>
                <a:cs typeface="Poppins"/>
                <a:sym typeface="Poppins"/>
                <a:hlinkClick r:id="rId8"/>
              </a:rPr>
              <a:t> </a:t>
            </a:r>
            <a:r>
              <a:rPr lang="ca" sz="1200" u="sng">
                <a:solidFill>
                  <a:srgbClr val="1155CC"/>
                </a:solidFill>
                <a:latin typeface="Poppins"/>
                <a:ea typeface="Poppins"/>
                <a:cs typeface="Poppins"/>
                <a:sym typeface="Poppins"/>
                <a:hlinkClick r:id="rId9">
                  <a:extLst>
                    <a:ext uri="{A12FA001-AC4F-418D-AE19-62706E023703}">
                      <ahyp:hlinkClr val="tx"/>
                    </a:ext>
                  </a:extLst>
                </a:hlinkClick>
              </a:rPr>
              <a:t>https://www.elindependiente.com/economia/2021/04/08/zara-una-marca-a-prueba-de-pandemias/</a:t>
            </a:r>
            <a:endParaRPr sz="1100">
              <a:solidFill>
                <a:srgbClr val="1155CC"/>
              </a:solidFill>
              <a:latin typeface="Poppins"/>
              <a:ea typeface="Poppins"/>
              <a:cs typeface="Poppins"/>
              <a:sym typeface="Poppins"/>
            </a:endParaRPr>
          </a:p>
        </p:txBody>
      </p:sp>
      <p:cxnSp>
        <p:nvCxnSpPr>
          <p:cNvPr id="723" name="Google Shape;723;p74"/>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724" name="Google Shape;724;p74"/>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5"/>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REFERÈNCIES</a:t>
            </a:r>
            <a:endParaRPr/>
          </a:p>
        </p:txBody>
      </p:sp>
      <p:sp>
        <p:nvSpPr>
          <p:cNvPr id="731" name="Google Shape;731;p75"/>
          <p:cNvSpPr txBox="1"/>
          <p:nvPr>
            <p:ph idx="1" type="subTitle"/>
          </p:nvPr>
        </p:nvSpPr>
        <p:spPr>
          <a:xfrm>
            <a:off x="585350" y="1133800"/>
            <a:ext cx="8224800" cy="40095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1000"/>
              </a:spcAft>
              <a:buSzPts val="1400"/>
              <a:buFont typeface="Poppins"/>
              <a:buAutoNum type="arabicPeriod" startAt="26"/>
            </a:pPr>
            <a:r>
              <a:rPr lang="ca">
                <a:solidFill>
                  <a:srgbClr val="222222"/>
                </a:solidFill>
                <a:latin typeface="Poppins"/>
                <a:ea typeface="Poppins"/>
                <a:cs typeface="Poppins"/>
                <a:sym typeface="Poppins"/>
              </a:rPr>
              <a:t>Zara y su análisis estratégico Jose Javier Blasco Sánchez universitas Miguel Hernández  [30 de junio de 2015 ] de:</a:t>
            </a:r>
            <a:r>
              <a:rPr lang="ca">
                <a:solidFill>
                  <a:srgbClr val="1155CC"/>
                </a:solidFill>
                <a:latin typeface="Poppins"/>
                <a:ea typeface="Poppins"/>
                <a:cs typeface="Poppins"/>
                <a:sym typeface="Poppins"/>
              </a:rPr>
              <a:t> </a:t>
            </a:r>
            <a:r>
              <a:rPr lang="ca" u="sng">
                <a:solidFill>
                  <a:srgbClr val="3956C4"/>
                </a:solidFill>
                <a:latin typeface="Poppins"/>
                <a:ea typeface="Poppins"/>
                <a:cs typeface="Poppins"/>
                <a:sym typeface="Poppins"/>
                <a:hlinkClick r:id="rId3">
                  <a:extLst>
                    <a:ext uri="{A12FA001-AC4F-418D-AE19-62706E023703}">
                      <ahyp:hlinkClr val="tx"/>
                    </a:ext>
                  </a:extLst>
                </a:hlinkClick>
              </a:rPr>
              <a:t>https://dspace.umh.es/bitstream/11000/2272/6/TFG%20Blasco%20Sánchez%2C%20José%20Javier.pdf</a:t>
            </a:r>
            <a:endParaRPr sz="1100">
              <a:solidFill>
                <a:srgbClr val="1155CC"/>
              </a:solidFill>
              <a:latin typeface="Poppins"/>
              <a:ea typeface="Poppins"/>
              <a:cs typeface="Poppins"/>
              <a:sym typeface="Poppins"/>
            </a:endParaRPr>
          </a:p>
        </p:txBody>
      </p:sp>
      <p:cxnSp>
        <p:nvCxnSpPr>
          <p:cNvPr id="732" name="Google Shape;732;p75"/>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733" name="Google Shape;733;p75"/>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76"/>
          <p:cNvPicPr preferRelativeResize="0"/>
          <p:nvPr/>
        </p:nvPicPr>
        <p:blipFill>
          <a:blip r:embed="rId3">
            <a:alphaModFix/>
          </a:blip>
          <a:stretch>
            <a:fillRect/>
          </a:stretch>
        </p:blipFill>
        <p:spPr>
          <a:xfrm>
            <a:off x="4117450" y="0"/>
            <a:ext cx="3928248" cy="2209651"/>
          </a:xfrm>
          <a:prstGeom prst="rect">
            <a:avLst/>
          </a:prstGeom>
          <a:noFill/>
          <a:ln>
            <a:noFill/>
          </a:ln>
        </p:spPr>
      </p:pic>
      <p:sp>
        <p:nvSpPr>
          <p:cNvPr id="740" name="Google Shape;740;p76"/>
          <p:cNvSpPr txBox="1"/>
          <p:nvPr>
            <p:ph type="ctrTitle"/>
          </p:nvPr>
        </p:nvSpPr>
        <p:spPr>
          <a:xfrm>
            <a:off x="571250" y="540000"/>
            <a:ext cx="3184800" cy="90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ca"/>
              <a:t>GRÀCIES</a:t>
            </a:r>
            <a:r>
              <a:rPr lang="ca"/>
              <a:t>!</a:t>
            </a:r>
            <a:endParaRPr/>
          </a:p>
        </p:txBody>
      </p:sp>
      <p:sp>
        <p:nvSpPr>
          <p:cNvPr id="741" name="Google Shape;741;p76"/>
          <p:cNvSpPr txBox="1"/>
          <p:nvPr>
            <p:ph idx="1" type="subTitle"/>
          </p:nvPr>
        </p:nvSpPr>
        <p:spPr>
          <a:xfrm>
            <a:off x="708825" y="1498525"/>
            <a:ext cx="2967000" cy="11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ca"/>
              <a:t>Alguna Pregunta</a:t>
            </a:r>
            <a:r>
              <a:rPr lang="ca"/>
              <a:t>?</a:t>
            </a:r>
            <a:endParaRPr/>
          </a:p>
          <a:p>
            <a:pPr indent="0" lvl="0" marL="0" rtl="0" algn="l">
              <a:spcBef>
                <a:spcPts val="1000"/>
              </a:spcBef>
              <a:spcAft>
                <a:spcPts val="0"/>
              </a:spcAft>
              <a:buClr>
                <a:schemeClr val="lt1"/>
              </a:buClr>
              <a:buSzPts val="1100"/>
              <a:buFont typeface="Arial"/>
              <a:buNone/>
            </a:pPr>
            <a:r>
              <a:rPr lang="ca"/>
              <a:t>infoSCM@inditex.com </a:t>
            </a:r>
            <a:endParaRPr/>
          </a:p>
          <a:p>
            <a:pPr indent="0" lvl="0" marL="0" rtl="0" algn="l">
              <a:spcBef>
                <a:spcPts val="0"/>
              </a:spcBef>
              <a:spcAft>
                <a:spcPts val="0"/>
              </a:spcAft>
              <a:buClr>
                <a:schemeClr val="lt1"/>
              </a:buClr>
              <a:buSzPts val="1100"/>
              <a:buFont typeface="Arial"/>
              <a:buNone/>
            </a:pPr>
            <a:r>
              <a:rPr lang="ca"/>
              <a:t>+34  620 421 838 </a:t>
            </a:r>
            <a:endParaRPr/>
          </a:p>
          <a:p>
            <a:pPr indent="0" lvl="0" marL="0" rtl="0" algn="l">
              <a:spcBef>
                <a:spcPts val="0"/>
              </a:spcBef>
              <a:spcAft>
                <a:spcPts val="0"/>
              </a:spcAft>
              <a:buNone/>
            </a:pPr>
            <a:r>
              <a:rPr lang="ca"/>
              <a:t>scminditex.com</a:t>
            </a:r>
            <a:endParaRPr/>
          </a:p>
        </p:txBody>
      </p:sp>
      <p:sp>
        <p:nvSpPr>
          <p:cNvPr id="742" name="Google Shape;742;p76"/>
          <p:cNvSpPr txBox="1"/>
          <p:nvPr>
            <p:ph idx="3" type="ctrTitle"/>
          </p:nvPr>
        </p:nvSpPr>
        <p:spPr>
          <a:xfrm rot="5400000">
            <a:off x="6421000" y="1995125"/>
            <a:ext cx="3031800" cy="9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GRÀCIES</a:t>
            </a:r>
            <a:r>
              <a:rPr lang="ca"/>
              <a:t>!</a:t>
            </a:r>
            <a:endParaRPr/>
          </a:p>
        </p:txBody>
      </p:sp>
      <p:grpSp>
        <p:nvGrpSpPr>
          <p:cNvPr id="743" name="Google Shape;743;p76"/>
          <p:cNvGrpSpPr/>
          <p:nvPr/>
        </p:nvGrpSpPr>
        <p:grpSpPr>
          <a:xfrm>
            <a:off x="820350" y="2823357"/>
            <a:ext cx="2211857" cy="478200"/>
            <a:chOff x="708825" y="2806950"/>
            <a:chExt cx="2211857" cy="478200"/>
          </a:xfrm>
        </p:grpSpPr>
        <p:sp>
          <p:nvSpPr>
            <p:cNvPr id="744" name="Google Shape;744;p76"/>
            <p:cNvSpPr/>
            <p:nvPr/>
          </p:nvSpPr>
          <p:spPr>
            <a:xfrm>
              <a:off x="2442182" y="2806950"/>
              <a:ext cx="478500" cy="4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1286611" y="2806950"/>
              <a:ext cx="478500" cy="4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76"/>
            <p:cNvGrpSpPr/>
            <p:nvPr/>
          </p:nvGrpSpPr>
          <p:grpSpPr>
            <a:xfrm>
              <a:off x="1343682" y="2863872"/>
              <a:ext cx="364352" cy="364352"/>
              <a:chOff x="5344420" y="1500447"/>
              <a:chExt cx="364352" cy="364352"/>
            </a:xfrm>
          </p:grpSpPr>
          <p:sp>
            <p:nvSpPr>
              <p:cNvPr id="747" name="Google Shape;747;p76"/>
              <p:cNvSpPr/>
              <p:nvPr/>
            </p:nvSpPr>
            <p:spPr>
              <a:xfrm>
                <a:off x="5344420" y="1500447"/>
                <a:ext cx="364352" cy="364352"/>
              </a:xfrm>
              <a:custGeom>
                <a:rect b="b" l="l" r="r" t="t"/>
                <a:pathLst>
                  <a:path extrusionOk="0" h="14545" w="14545">
                    <a:moveTo>
                      <a:pt x="7272" y="1302"/>
                    </a:moveTo>
                    <a:cubicBezTo>
                      <a:pt x="9207" y="1302"/>
                      <a:pt x="9441" y="1335"/>
                      <a:pt x="10208" y="1368"/>
                    </a:cubicBezTo>
                    <a:cubicBezTo>
                      <a:pt x="10942" y="1402"/>
                      <a:pt x="11309" y="1502"/>
                      <a:pt x="11575" y="1602"/>
                    </a:cubicBezTo>
                    <a:cubicBezTo>
                      <a:pt x="11909" y="1735"/>
                      <a:pt x="12142" y="1902"/>
                      <a:pt x="12409" y="2169"/>
                    </a:cubicBezTo>
                    <a:cubicBezTo>
                      <a:pt x="12676" y="2403"/>
                      <a:pt x="12810" y="2636"/>
                      <a:pt x="12943" y="3003"/>
                    </a:cubicBezTo>
                    <a:cubicBezTo>
                      <a:pt x="13043" y="3236"/>
                      <a:pt x="13177" y="3637"/>
                      <a:pt x="13210" y="4337"/>
                    </a:cubicBezTo>
                    <a:cubicBezTo>
                      <a:pt x="13243" y="5104"/>
                      <a:pt x="13243" y="5338"/>
                      <a:pt x="13243" y="7273"/>
                    </a:cubicBezTo>
                    <a:cubicBezTo>
                      <a:pt x="13243" y="9241"/>
                      <a:pt x="13243" y="9474"/>
                      <a:pt x="13210" y="10241"/>
                    </a:cubicBezTo>
                    <a:cubicBezTo>
                      <a:pt x="13177" y="10942"/>
                      <a:pt x="13043" y="11342"/>
                      <a:pt x="12943" y="11576"/>
                    </a:cubicBezTo>
                    <a:cubicBezTo>
                      <a:pt x="12810" y="11909"/>
                      <a:pt x="12676" y="12176"/>
                      <a:pt x="12409" y="12410"/>
                    </a:cubicBezTo>
                    <a:cubicBezTo>
                      <a:pt x="12142" y="12677"/>
                      <a:pt x="11909" y="12843"/>
                      <a:pt x="11575" y="12977"/>
                    </a:cubicBezTo>
                    <a:cubicBezTo>
                      <a:pt x="11309" y="13077"/>
                      <a:pt x="10942" y="13177"/>
                      <a:pt x="10208" y="13210"/>
                    </a:cubicBezTo>
                    <a:cubicBezTo>
                      <a:pt x="9441" y="13244"/>
                      <a:pt x="9207" y="13244"/>
                      <a:pt x="7272" y="13244"/>
                    </a:cubicBezTo>
                    <a:cubicBezTo>
                      <a:pt x="5338" y="13244"/>
                      <a:pt x="5104" y="13244"/>
                      <a:pt x="4337" y="13210"/>
                    </a:cubicBezTo>
                    <a:cubicBezTo>
                      <a:pt x="3636" y="13177"/>
                      <a:pt x="3236" y="13077"/>
                      <a:pt x="2969" y="12977"/>
                    </a:cubicBezTo>
                    <a:cubicBezTo>
                      <a:pt x="2636" y="12843"/>
                      <a:pt x="2402" y="12677"/>
                      <a:pt x="2135" y="12410"/>
                    </a:cubicBezTo>
                    <a:cubicBezTo>
                      <a:pt x="1902" y="12176"/>
                      <a:pt x="1735" y="11909"/>
                      <a:pt x="1602" y="11576"/>
                    </a:cubicBezTo>
                    <a:cubicBezTo>
                      <a:pt x="1502" y="11309"/>
                      <a:pt x="1368" y="10942"/>
                      <a:pt x="1335" y="10241"/>
                    </a:cubicBezTo>
                    <a:cubicBezTo>
                      <a:pt x="1301" y="9474"/>
                      <a:pt x="1301" y="9241"/>
                      <a:pt x="1301" y="7273"/>
                    </a:cubicBezTo>
                    <a:cubicBezTo>
                      <a:pt x="1301" y="5338"/>
                      <a:pt x="1301" y="5104"/>
                      <a:pt x="1335" y="4337"/>
                    </a:cubicBezTo>
                    <a:cubicBezTo>
                      <a:pt x="1368" y="3637"/>
                      <a:pt x="1502" y="3236"/>
                      <a:pt x="1602" y="3003"/>
                    </a:cubicBezTo>
                    <a:cubicBezTo>
                      <a:pt x="1735" y="2669"/>
                      <a:pt x="1902" y="2403"/>
                      <a:pt x="2135" y="2169"/>
                    </a:cubicBezTo>
                    <a:cubicBezTo>
                      <a:pt x="2402" y="1902"/>
                      <a:pt x="2636" y="1735"/>
                      <a:pt x="2969" y="1602"/>
                    </a:cubicBezTo>
                    <a:cubicBezTo>
                      <a:pt x="3236" y="1502"/>
                      <a:pt x="3636" y="1402"/>
                      <a:pt x="4337" y="1368"/>
                    </a:cubicBezTo>
                    <a:cubicBezTo>
                      <a:pt x="5104" y="1335"/>
                      <a:pt x="5338" y="1302"/>
                      <a:pt x="7272" y="1302"/>
                    </a:cubicBezTo>
                    <a:close/>
                    <a:moveTo>
                      <a:pt x="7272" y="1"/>
                    </a:moveTo>
                    <a:cubicBezTo>
                      <a:pt x="5304" y="1"/>
                      <a:pt x="5037" y="1"/>
                      <a:pt x="4270" y="34"/>
                    </a:cubicBezTo>
                    <a:cubicBezTo>
                      <a:pt x="3503" y="68"/>
                      <a:pt x="2969" y="201"/>
                      <a:pt x="2502" y="368"/>
                    </a:cubicBezTo>
                    <a:cubicBezTo>
                      <a:pt x="2035" y="568"/>
                      <a:pt x="1635" y="801"/>
                      <a:pt x="1201" y="1235"/>
                    </a:cubicBezTo>
                    <a:cubicBezTo>
                      <a:pt x="801" y="1635"/>
                      <a:pt x="568" y="2036"/>
                      <a:pt x="367" y="2503"/>
                    </a:cubicBezTo>
                    <a:cubicBezTo>
                      <a:pt x="201" y="2970"/>
                      <a:pt x="67" y="3503"/>
                      <a:pt x="34" y="4271"/>
                    </a:cubicBezTo>
                    <a:cubicBezTo>
                      <a:pt x="0" y="5038"/>
                      <a:pt x="0" y="5305"/>
                      <a:pt x="0" y="7273"/>
                    </a:cubicBezTo>
                    <a:cubicBezTo>
                      <a:pt x="0" y="9241"/>
                      <a:pt x="0" y="9508"/>
                      <a:pt x="34" y="10275"/>
                    </a:cubicBezTo>
                    <a:cubicBezTo>
                      <a:pt x="67" y="11042"/>
                      <a:pt x="201" y="11576"/>
                      <a:pt x="367" y="12043"/>
                    </a:cubicBezTo>
                    <a:cubicBezTo>
                      <a:pt x="568" y="12543"/>
                      <a:pt x="801" y="12943"/>
                      <a:pt x="1201" y="13344"/>
                    </a:cubicBezTo>
                    <a:cubicBezTo>
                      <a:pt x="1635" y="13744"/>
                      <a:pt x="2035" y="13977"/>
                      <a:pt x="2502" y="14178"/>
                    </a:cubicBezTo>
                    <a:cubicBezTo>
                      <a:pt x="2969" y="14344"/>
                      <a:pt x="3503" y="14478"/>
                      <a:pt x="4270" y="14511"/>
                    </a:cubicBezTo>
                    <a:cubicBezTo>
                      <a:pt x="5037" y="14545"/>
                      <a:pt x="5304" y="14545"/>
                      <a:pt x="7272" y="14545"/>
                    </a:cubicBezTo>
                    <a:cubicBezTo>
                      <a:pt x="9240" y="14545"/>
                      <a:pt x="9507" y="14545"/>
                      <a:pt x="10274" y="14511"/>
                    </a:cubicBezTo>
                    <a:cubicBezTo>
                      <a:pt x="11042" y="14478"/>
                      <a:pt x="11575" y="14344"/>
                      <a:pt x="12042" y="14178"/>
                    </a:cubicBezTo>
                    <a:cubicBezTo>
                      <a:pt x="12509" y="13977"/>
                      <a:pt x="12943" y="13744"/>
                      <a:pt x="13343" y="13344"/>
                    </a:cubicBezTo>
                    <a:cubicBezTo>
                      <a:pt x="13744" y="12943"/>
                      <a:pt x="13977" y="12543"/>
                      <a:pt x="14177" y="12043"/>
                    </a:cubicBezTo>
                    <a:cubicBezTo>
                      <a:pt x="14344" y="11576"/>
                      <a:pt x="14477" y="11042"/>
                      <a:pt x="14511" y="10275"/>
                    </a:cubicBezTo>
                    <a:cubicBezTo>
                      <a:pt x="14544" y="9508"/>
                      <a:pt x="14544" y="9241"/>
                      <a:pt x="14544" y="7273"/>
                    </a:cubicBezTo>
                    <a:cubicBezTo>
                      <a:pt x="14544" y="5305"/>
                      <a:pt x="14544" y="5038"/>
                      <a:pt x="14511" y="4271"/>
                    </a:cubicBezTo>
                    <a:cubicBezTo>
                      <a:pt x="14477" y="3503"/>
                      <a:pt x="14344" y="2970"/>
                      <a:pt x="14177" y="2503"/>
                    </a:cubicBezTo>
                    <a:cubicBezTo>
                      <a:pt x="13977" y="2036"/>
                      <a:pt x="13744" y="1635"/>
                      <a:pt x="13343" y="1235"/>
                    </a:cubicBezTo>
                    <a:cubicBezTo>
                      <a:pt x="12943" y="801"/>
                      <a:pt x="12509" y="568"/>
                      <a:pt x="12042" y="368"/>
                    </a:cubicBezTo>
                    <a:cubicBezTo>
                      <a:pt x="11575" y="201"/>
                      <a:pt x="11042" y="68"/>
                      <a:pt x="10274" y="34"/>
                    </a:cubicBezTo>
                    <a:cubicBezTo>
                      <a:pt x="9507" y="1"/>
                      <a:pt x="9240" y="1"/>
                      <a:pt x="7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5432994" y="1589021"/>
                <a:ext cx="187199" cy="188025"/>
              </a:xfrm>
              <a:custGeom>
                <a:rect b="b" l="l" r="r" t="t"/>
                <a:pathLst>
                  <a:path extrusionOk="0" h="7506" w="7473">
                    <a:moveTo>
                      <a:pt x="3736" y="1335"/>
                    </a:moveTo>
                    <a:cubicBezTo>
                      <a:pt x="5071" y="1335"/>
                      <a:pt x="6171" y="2402"/>
                      <a:pt x="6171" y="3737"/>
                    </a:cubicBezTo>
                    <a:cubicBezTo>
                      <a:pt x="6171" y="5104"/>
                      <a:pt x="5071" y="6172"/>
                      <a:pt x="3736" y="6172"/>
                    </a:cubicBezTo>
                    <a:cubicBezTo>
                      <a:pt x="2402" y="6172"/>
                      <a:pt x="1301" y="5071"/>
                      <a:pt x="1301" y="3737"/>
                    </a:cubicBezTo>
                    <a:cubicBezTo>
                      <a:pt x="1301" y="2402"/>
                      <a:pt x="2402" y="1335"/>
                      <a:pt x="3736" y="1335"/>
                    </a:cubicBezTo>
                    <a:close/>
                    <a:moveTo>
                      <a:pt x="3736" y="1"/>
                    </a:moveTo>
                    <a:cubicBezTo>
                      <a:pt x="1668" y="1"/>
                      <a:pt x="0" y="1669"/>
                      <a:pt x="0" y="3737"/>
                    </a:cubicBezTo>
                    <a:cubicBezTo>
                      <a:pt x="0" y="5805"/>
                      <a:pt x="1668" y="7506"/>
                      <a:pt x="3736" y="7506"/>
                    </a:cubicBezTo>
                    <a:cubicBezTo>
                      <a:pt x="5804" y="7506"/>
                      <a:pt x="7472" y="5805"/>
                      <a:pt x="7472" y="3737"/>
                    </a:cubicBezTo>
                    <a:cubicBezTo>
                      <a:pt x="7472" y="1669"/>
                      <a:pt x="5804" y="1"/>
                      <a:pt x="3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5601775" y="1563947"/>
                <a:ext cx="44313" cy="43487"/>
              </a:xfrm>
              <a:custGeom>
                <a:rect b="b" l="l" r="r" t="t"/>
                <a:pathLst>
                  <a:path extrusionOk="0" h="1736" w="1769">
                    <a:moveTo>
                      <a:pt x="901" y="1"/>
                    </a:moveTo>
                    <a:cubicBezTo>
                      <a:pt x="401" y="1"/>
                      <a:pt x="0" y="368"/>
                      <a:pt x="0" y="868"/>
                    </a:cubicBezTo>
                    <a:cubicBezTo>
                      <a:pt x="0" y="1335"/>
                      <a:pt x="401" y="1736"/>
                      <a:pt x="901" y="1736"/>
                    </a:cubicBezTo>
                    <a:cubicBezTo>
                      <a:pt x="1368" y="1736"/>
                      <a:pt x="1768" y="1335"/>
                      <a:pt x="1768" y="868"/>
                    </a:cubicBezTo>
                    <a:cubicBezTo>
                      <a:pt x="1768" y="368"/>
                      <a:pt x="1368"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76"/>
            <p:cNvGrpSpPr/>
            <p:nvPr/>
          </p:nvGrpSpPr>
          <p:grpSpPr>
            <a:xfrm>
              <a:off x="2499281" y="2863459"/>
              <a:ext cx="364352" cy="365179"/>
              <a:chOff x="6143056" y="1500447"/>
              <a:chExt cx="364352" cy="365179"/>
            </a:xfrm>
          </p:grpSpPr>
          <p:sp>
            <p:nvSpPr>
              <p:cNvPr id="751" name="Google Shape;751;p76"/>
              <p:cNvSpPr/>
              <p:nvPr/>
            </p:nvSpPr>
            <p:spPr>
              <a:xfrm>
                <a:off x="6143056" y="1500447"/>
                <a:ext cx="364352" cy="365179"/>
              </a:xfrm>
              <a:custGeom>
                <a:rect b="b" l="l" r="r" t="t"/>
                <a:pathLst>
                  <a:path extrusionOk="0" h="14578" w="14545">
                    <a:moveTo>
                      <a:pt x="14544" y="6906"/>
                    </a:moveTo>
                    <a:cubicBezTo>
                      <a:pt x="14444" y="3070"/>
                      <a:pt x="11275" y="1"/>
                      <a:pt x="7406" y="1"/>
                    </a:cubicBezTo>
                    <a:cubicBezTo>
                      <a:pt x="3570" y="1"/>
                      <a:pt x="434" y="3003"/>
                      <a:pt x="268" y="6772"/>
                    </a:cubicBezTo>
                    <a:cubicBezTo>
                      <a:pt x="268" y="6872"/>
                      <a:pt x="234" y="7006"/>
                      <a:pt x="234" y="7106"/>
                    </a:cubicBezTo>
                    <a:cubicBezTo>
                      <a:pt x="234" y="8440"/>
                      <a:pt x="635" y="9674"/>
                      <a:pt x="1268" y="10775"/>
                    </a:cubicBezTo>
                    <a:lnTo>
                      <a:pt x="1" y="14578"/>
                    </a:lnTo>
                    <a:lnTo>
                      <a:pt x="3937" y="13310"/>
                    </a:lnTo>
                    <a:cubicBezTo>
                      <a:pt x="4971" y="13877"/>
                      <a:pt x="6138" y="14178"/>
                      <a:pt x="7406" y="14178"/>
                    </a:cubicBezTo>
                    <a:cubicBezTo>
                      <a:pt x="11342" y="14178"/>
                      <a:pt x="14544" y="11009"/>
                      <a:pt x="14544" y="7106"/>
                    </a:cubicBezTo>
                    <a:cubicBezTo>
                      <a:pt x="14544" y="7039"/>
                      <a:pt x="14544" y="6972"/>
                      <a:pt x="14544" y="6906"/>
                    </a:cubicBezTo>
                    <a:close/>
                    <a:moveTo>
                      <a:pt x="7406" y="13077"/>
                    </a:moveTo>
                    <a:cubicBezTo>
                      <a:pt x="6172" y="13077"/>
                      <a:pt x="5038" y="12710"/>
                      <a:pt x="4104" y="12076"/>
                    </a:cubicBezTo>
                    <a:lnTo>
                      <a:pt x="1769" y="12810"/>
                    </a:lnTo>
                    <a:lnTo>
                      <a:pt x="2536" y="10608"/>
                    </a:lnTo>
                    <a:cubicBezTo>
                      <a:pt x="1802" y="9608"/>
                      <a:pt x="1402" y="8407"/>
                      <a:pt x="1402" y="7106"/>
                    </a:cubicBezTo>
                    <a:cubicBezTo>
                      <a:pt x="1402" y="6906"/>
                      <a:pt x="1402" y="6706"/>
                      <a:pt x="1402" y="6505"/>
                    </a:cubicBezTo>
                    <a:cubicBezTo>
                      <a:pt x="1702" y="3503"/>
                      <a:pt x="4270" y="1135"/>
                      <a:pt x="7406" y="1135"/>
                    </a:cubicBezTo>
                    <a:cubicBezTo>
                      <a:pt x="10542" y="1135"/>
                      <a:pt x="13143" y="3570"/>
                      <a:pt x="13377" y="6639"/>
                    </a:cubicBezTo>
                    <a:cubicBezTo>
                      <a:pt x="13410" y="6772"/>
                      <a:pt x="13410" y="6939"/>
                      <a:pt x="13410" y="7106"/>
                    </a:cubicBezTo>
                    <a:cubicBezTo>
                      <a:pt x="13410" y="10375"/>
                      <a:pt x="10708" y="13077"/>
                      <a:pt x="7406" y="130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6"/>
              <p:cNvSpPr/>
              <p:nvPr/>
            </p:nvSpPr>
            <p:spPr>
              <a:xfrm>
                <a:off x="6240823" y="1595709"/>
                <a:ext cx="178832" cy="171317"/>
              </a:xfrm>
              <a:custGeom>
                <a:rect b="b" l="l" r="r" t="t"/>
                <a:pathLst>
                  <a:path extrusionOk="0" h="6839" w="7139">
                    <a:moveTo>
                      <a:pt x="6772" y="4737"/>
                    </a:moveTo>
                    <a:cubicBezTo>
                      <a:pt x="6605" y="4637"/>
                      <a:pt x="5738" y="4204"/>
                      <a:pt x="5571" y="4170"/>
                    </a:cubicBezTo>
                    <a:cubicBezTo>
                      <a:pt x="5404" y="4103"/>
                      <a:pt x="5304" y="4070"/>
                      <a:pt x="5171" y="4237"/>
                    </a:cubicBezTo>
                    <a:cubicBezTo>
                      <a:pt x="5071" y="4437"/>
                      <a:pt x="4737" y="4804"/>
                      <a:pt x="4637" y="4937"/>
                    </a:cubicBezTo>
                    <a:cubicBezTo>
                      <a:pt x="4537" y="5037"/>
                      <a:pt x="4437" y="5071"/>
                      <a:pt x="4237" y="4971"/>
                    </a:cubicBezTo>
                    <a:cubicBezTo>
                      <a:pt x="4070" y="4871"/>
                      <a:pt x="3503" y="4704"/>
                      <a:pt x="2836" y="4103"/>
                    </a:cubicBezTo>
                    <a:cubicBezTo>
                      <a:pt x="2336" y="3636"/>
                      <a:pt x="1969" y="3069"/>
                      <a:pt x="1869" y="2903"/>
                    </a:cubicBezTo>
                    <a:cubicBezTo>
                      <a:pt x="1768" y="2736"/>
                      <a:pt x="1869" y="2636"/>
                      <a:pt x="1935" y="2536"/>
                    </a:cubicBezTo>
                    <a:cubicBezTo>
                      <a:pt x="2002" y="2469"/>
                      <a:pt x="2102" y="2336"/>
                      <a:pt x="2202" y="2235"/>
                    </a:cubicBezTo>
                    <a:cubicBezTo>
                      <a:pt x="2235" y="2202"/>
                      <a:pt x="2235" y="2202"/>
                      <a:pt x="2269" y="2169"/>
                    </a:cubicBezTo>
                    <a:cubicBezTo>
                      <a:pt x="2302" y="2102"/>
                      <a:pt x="2336" y="2035"/>
                      <a:pt x="2369" y="1969"/>
                    </a:cubicBezTo>
                    <a:cubicBezTo>
                      <a:pt x="2436" y="1835"/>
                      <a:pt x="2402" y="1735"/>
                      <a:pt x="2369" y="1635"/>
                    </a:cubicBezTo>
                    <a:cubicBezTo>
                      <a:pt x="2336" y="1568"/>
                      <a:pt x="1969" y="701"/>
                      <a:pt x="1835" y="367"/>
                    </a:cubicBezTo>
                    <a:cubicBezTo>
                      <a:pt x="1668" y="1"/>
                      <a:pt x="1535" y="67"/>
                      <a:pt x="1435" y="67"/>
                    </a:cubicBezTo>
                    <a:cubicBezTo>
                      <a:pt x="1335" y="67"/>
                      <a:pt x="1201" y="67"/>
                      <a:pt x="1101" y="67"/>
                    </a:cubicBezTo>
                    <a:cubicBezTo>
                      <a:pt x="968" y="67"/>
                      <a:pt x="768" y="101"/>
                      <a:pt x="634" y="267"/>
                    </a:cubicBezTo>
                    <a:cubicBezTo>
                      <a:pt x="468" y="434"/>
                      <a:pt x="1" y="868"/>
                      <a:pt x="1" y="1735"/>
                    </a:cubicBezTo>
                    <a:cubicBezTo>
                      <a:pt x="1" y="1935"/>
                      <a:pt x="34" y="2135"/>
                      <a:pt x="101" y="2302"/>
                    </a:cubicBezTo>
                    <a:cubicBezTo>
                      <a:pt x="267" y="2936"/>
                      <a:pt x="668" y="3436"/>
                      <a:pt x="734" y="3503"/>
                    </a:cubicBezTo>
                    <a:cubicBezTo>
                      <a:pt x="801" y="3636"/>
                      <a:pt x="1935" y="5438"/>
                      <a:pt x="3737" y="6138"/>
                    </a:cubicBezTo>
                    <a:cubicBezTo>
                      <a:pt x="5504" y="6839"/>
                      <a:pt x="5504" y="6605"/>
                      <a:pt x="5838" y="6572"/>
                    </a:cubicBezTo>
                    <a:cubicBezTo>
                      <a:pt x="6138" y="6539"/>
                      <a:pt x="6872" y="6172"/>
                      <a:pt x="7006" y="5738"/>
                    </a:cubicBezTo>
                    <a:cubicBezTo>
                      <a:pt x="7139" y="5338"/>
                      <a:pt x="7139" y="5004"/>
                      <a:pt x="7106" y="4937"/>
                    </a:cubicBezTo>
                    <a:cubicBezTo>
                      <a:pt x="7072" y="4871"/>
                      <a:pt x="6939" y="4804"/>
                      <a:pt x="6772" y="47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76"/>
            <p:cNvSpPr/>
            <p:nvPr/>
          </p:nvSpPr>
          <p:spPr>
            <a:xfrm>
              <a:off x="708825" y="2806950"/>
              <a:ext cx="478500" cy="4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1864396" y="2806950"/>
              <a:ext cx="478500" cy="4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858664" y="2852315"/>
              <a:ext cx="178818" cy="387471"/>
            </a:xfrm>
            <a:custGeom>
              <a:rect b="b" l="l" r="r" t="t"/>
              <a:pathLst>
                <a:path extrusionOk="0" h="16046" w="7406">
                  <a:moveTo>
                    <a:pt x="5171" y="1"/>
                  </a:moveTo>
                  <a:cubicBezTo>
                    <a:pt x="2769" y="1"/>
                    <a:pt x="1668" y="1035"/>
                    <a:pt x="1668" y="3070"/>
                  </a:cubicBezTo>
                  <a:lnTo>
                    <a:pt x="1668" y="5238"/>
                  </a:lnTo>
                  <a:lnTo>
                    <a:pt x="0" y="5238"/>
                  </a:lnTo>
                  <a:lnTo>
                    <a:pt x="0" y="7973"/>
                  </a:lnTo>
                  <a:lnTo>
                    <a:pt x="1668" y="7973"/>
                  </a:lnTo>
                  <a:lnTo>
                    <a:pt x="1668" y="16046"/>
                  </a:lnTo>
                  <a:lnTo>
                    <a:pt x="4904" y="16046"/>
                  </a:lnTo>
                  <a:lnTo>
                    <a:pt x="4904" y="7940"/>
                  </a:lnTo>
                  <a:lnTo>
                    <a:pt x="7172" y="7940"/>
                  </a:lnTo>
                  <a:lnTo>
                    <a:pt x="7406" y="5238"/>
                  </a:lnTo>
                  <a:lnTo>
                    <a:pt x="4904" y="5238"/>
                  </a:lnTo>
                  <a:lnTo>
                    <a:pt x="4904" y="3704"/>
                  </a:lnTo>
                  <a:cubicBezTo>
                    <a:pt x="4904" y="3070"/>
                    <a:pt x="5037" y="2803"/>
                    <a:pt x="5638" y="2803"/>
                  </a:cubicBezTo>
                  <a:lnTo>
                    <a:pt x="7406" y="2803"/>
                  </a:lnTo>
                  <a:lnTo>
                    <a:pt x="7406" y="1"/>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1926490" y="2901897"/>
              <a:ext cx="354307" cy="288300"/>
            </a:xfrm>
            <a:custGeom>
              <a:rect b="b" l="l" r="r" t="t"/>
              <a:pathLst>
                <a:path extrusionOk="0" h="11509" w="14144">
                  <a:moveTo>
                    <a:pt x="9774" y="0"/>
                  </a:moveTo>
                  <a:cubicBezTo>
                    <a:pt x="7906" y="0"/>
                    <a:pt x="6539" y="1735"/>
                    <a:pt x="6972" y="3569"/>
                  </a:cubicBezTo>
                  <a:cubicBezTo>
                    <a:pt x="4537" y="3436"/>
                    <a:pt x="2402" y="2302"/>
                    <a:pt x="968" y="534"/>
                  </a:cubicBezTo>
                  <a:lnTo>
                    <a:pt x="968" y="534"/>
                  </a:lnTo>
                  <a:cubicBezTo>
                    <a:pt x="234" y="1835"/>
                    <a:pt x="568" y="3536"/>
                    <a:pt x="1869" y="4403"/>
                  </a:cubicBezTo>
                  <a:cubicBezTo>
                    <a:pt x="1402" y="4403"/>
                    <a:pt x="968" y="4270"/>
                    <a:pt x="568" y="4036"/>
                  </a:cubicBezTo>
                  <a:lnTo>
                    <a:pt x="568" y="4036"/>
                  </a:lnTo>
                  <a:cubicBezTo>
                    <a:pt x="534" y="5404"/>
                    <a:pt x="1502" y="6638"/>
                    <a:pt x="2903" y="6939"/>
                  </a:cubicBezTo>
                  <a:cubicBezTo>
                    <a:pt x="2651" y="6997"/>
                    <a:pt x="2399" y="7032"/>
                    <a:pt x="2140" y="7032"/>
                  </a:cubicBezTo>
                  <a:cubicBezTo>
                    <a:pt x="1954" y="7032"/>
                    <a:pt x="1764" y="7014"/>
                    <a:pt x="1568" y="6972"/>
                  </a:cubicBezTo>
                  <a:lnTo>
                    <a:pt x="1568" y="6972"/>
                  </a:lnTo>
                  <a:cubicBezTo>
                    <a:pt x="1935" y="8139"/>
                    <a:pt x="3036" y="8973"/>
                    <a:pt x="4304" y="9007"/>
                  </a:cubicBezTo>
                  <a:cubicBezTo>
                    <a:pt x="3243" y="9809"/>
                    <a:pt x="1960" y="10243"/>
                    <a:pt x="647" y="10243"/>
                  </a:cubicBezTo>
                  <a:cubicBezTo>
                    <a:pt x="432" y="10243"/>
                    <a:pt x="216" y="10231"/>
                    <a:pt x="1" y="10208"/>
                  </a:cubicBezTo>
                  <a:lnTo>
                    <a:pt x="1" y="10208"/>
                  </a:lnTo>
                  <a:cubicBezTo>
                    <a:pt x="1268" y="11008"/>
                    <a:pt x="2803" y="11508"/>
                    <a:pt x="4437" y="11508"/>
                  </a:cubicBezTo>
                  <a:cubicBezTo>
                    <a:pt x="9841" y="11508"/>
                    <a:pt x="12876" y="6939"/>
                    <a:pt x="12710" y="2869"/>
                  </a:cubicBezTo>
                  <a:cubicBezTo>
                    <a:pt x="13277" y="2469"/>
                    <a:pt x="13744" y="1935"/>
                    <a:pt x="14144" y="1368"/>
                  </a:cubicBezTo>
                  <a:lnTo>
                    <a:pt x="14144" y="1368"/>
                  </a:lnTo>
                  <a:cubicBezTo>
                    <a:pt x="13610" y="1601"/>
                    <a:pt x="13077" y="1735"/>
                    <a:pt x="12476" y="1835"/>
                  </a:cubicBezTo>
                  <a:cubicBezTo>
                    <a:pt x="13077" y="1468"/>
                    <a:pt x="13544" y="901"/>
                    <a:pt x="13744" y="200"/>
                  </a:cubicBezTo>
                  <a:lnTo>
                    <a:pt x="13744" y="200"/>
                  </a:lnTo>
                  <a:cubicBezTo>
                    <a:pt x="13177" y="534"/>
                    <a:pt x="12576" y="801"/>
                    <a:pt x="11909" y="901"/>
                  </a:cubicBezTo>
                  <a:cubicBezTo>
                    <a:pt x="11375" y="367"/>
                    <a:pt x="10608" y="0"/>
                    <a:pt x="977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7" name="Google Shape;757;p76"/>
          <p:cNvPicPr preferRelativeResize="0"/>
          <p:nvPr/>
        </p:nvPicPr>
        <p:blipFill>
          <a:blip r:embed="rId4">
            <a:alphaModFix/>
          </a:blip>
          <a:stretch>
            <a:fillRect/>
          </a:stretch>
        </p:blipFill>
        <p:spPr>
          <a:xfrm>
            <a:off x="6929775" y="4025699"/>
            <a:ext cx="1374450" cy="1117800"/>
          </a:xfrm>
          <a:prstGeom prst="rect">
            <a:avLst/>
          </a:prstGeom>
          <a:noFill/>
          <a:ln>
            <a:noFill/>
          </a:ln>
        </p:spPr>
      </p:pic>
      <p:sp>
        <p:nvSpPr>
          <p:cNvPr id="758" name="Google Shape;758;p76"/>
          <p:cNvSpPr/>
          <p:nvPr/>
        </p:nvSpPr>
        <p:spPr>
          <a:xfrm>
            <a:off x="732725" y="3979750"/>
            <a:ext cx="4188000" cy="478200"/>
          </a:xfrm>
          <a:prstGeom prst="rect">
            <a:avLst/>
          </a:pr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bhaya Libre Medium"/>
              <a:ea typeface="Abhaya Libre Medium"/>
              <a:cs typeface="Abhaya Libre Medium"/>
              <a:sym typeface="Abhaya Libre Medium"/>
            </a:endParaRPr>
          </a:p>
        </p:txBody>
      </p:sp>
      <p:sp>
        <p:nvSpPr>
          <p:cNvPr id="759" name="Google Shape;75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idx="6" type="title"/>
          </p:nvPr>
        </p:nvSpPr>
        <p:spPr>
          <a:xfrm>
            <a:off x="0" y="218600"/>
            <a:ext cx="9144000" cy="107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PRINCIPALS COMPETIDORS </a:t>
            </a:r>
            <a:endParaRPr/>
          </a:p>
          <a:p>
            <a:pPr indent="0" lvl="0" marL="0" rtl="0" algn="ctr">
              <a:spcBef>
                <a:spcPts val="0"/>
              </a:spcBef>
              <a:spcAft>
                <a:spcPts val="0"/>
              </a:spcAft>
              <a:buNone/>
            </a:pPr>
            <a:r>
              <a:rPr lang="ca"/>
              <a:t>DE ZARA</a:t>
            </a:r>
            <a:endParaRPr/>
          </a:p>
        </p:txBody>
      </p:sp>
      <p:sp>
        <p:nvSpPr>
          <p:cNvPr id="320" name="Google Shape;32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21" name="Google Shape;321;p38"/>
          <p:cNvPicPr preferRelativeResize="0"/>
          <p:nvPr/>
        </p:nvPicPr>
        <p:blipFill>
          <a:blip r:embed="rId3">
            <a:alphaModFix/>
          </a:blip>
          <a:stretch>
            <a:fillRect/>
          </a:stretch>
        </p:blipFill>
        <p:spPr>
          <a:xfrm>
            <a:off x="781275" y="1631124"/>
            <a:ext cx="959025" cy="633026"/>
          </a:xfrm>
          <a:prstGeom prst="rect">
            <a:avLst/>
          </a:prstGeom>
          <a:noFill/>
          <a:ln>
            <a:noFill/>
          </a:ln>
        </p:spPr>
      </p:pic>
      <p:pic>
        <p:nvPicPr>
          <p:cNvPr id="322" name="Google Shape;322;p38"/>
          <p:cNvPicPr preferRelativeResize="0"/>
          <p:nvPr/>
        </p:nvPicPr>
        <p:blipFill>
          <a:blip r:embed="rId4">
            <a:alphaModFix/>
          </a:blip>
          <a:stretch>
            <a:fillRect/>
          </a:stretch>
        </p:blipFill>
        <p:spPr>
          <a:xfrm>
            <a:off x="781275" y="2264150"/>
            <a:ext cx="1362852" cy="908363"/>
          </a:xfrm>
          <a:prstGeom prst="rect">
            <a:avLst/>
          </a:prstGeom>
          <a:noFill/>
          <a:ln>
            <a:noFill/>
          </a:ln>
        </p:spPr>
      </p:pic>
      <p:pic>
        <p:nvPicPr>
          <p:cNvPr id="323" name="Google Shape;323;p38"/>
          <p:cNvPicPr preferRelativeResize="0"/>
          <p:nvPr/>
        </p:nvPicPr>
        <p:blipFill>
          <a:blip r:embed="rId5">
            <a:alphaModFix/>
          </a:blip>
          <a:stretch>
            <a:fillRect/>
          </a:stretch>
        </p:blipFill>
        <p:spPr>
          <a:xfrm>
            <a:off x="1804800" y="1374475"/>
            <a:ext cx="1374449" cy="1374449"/>
          </a:xfrm>
          <a:prstGeom prst="rect">
            <a:avLst/>
          </a:prstGeom>
          <a:noFill/>
          <a:ln>
            <a:noFill/>
          </a:ln>
        </p:spPr>
      </p:pic>
      <p:sp>
        <p:nvSpPr>
          <p:cNvPr id="324" name="Google Shape;324;p38"/>
          <p:cNvSpPr txBox="1"/>
          <p:nvPr>
            <p:ph idx="4294967295" type="subTitle"/>
          </p:nvPr>
        </p:nvSpPr>
        <p:spPr>
          <a:xfrm>
            <a:off x="282375" y="2948100"/>
            <a:ext cx="4366500" cy="111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ca"/>
              <a:t>Producció deslocalitzada i més lent</a:t>
            </a:r>
            <a:r>
              <a:rPr lang="ca"/>
              <a:t>a[3]</a:t>
            </a:r>
            <a:endParaRPr/>
          </a:p>
          <a:p>
            <a:pPr indent="-317500" lvl="0" marL="457200" rtl="0" algn="l">
              <a:spcBef>
                <a:spcPts val="0"/>
              </a:spcBef>
              <a:spcAft>
                <a:spcPts val="0"/>
              </a:spcAft>
              <a:buSzPts val="1400"/>
              <a:buChar char="●"/>
            </a:pPr>
            <a:r>
              <a:rPr lang="ca"/>
              <a:t>Costos baixos però menys control de qualitat[4]</a:t>
            </a:r>
            <a:endParaRPr/>
          </a:p>
          <a:p>
            <a:pPr indent="-317500" lvl="0" marL="457200" rtl="0" algn="l">
              <a:spcBef>
                <a:spcPts val="0"/>
              </a:spcBef>
              <a:spcAft>
                <a:spcPts val="0"/>
              </a:spcAft>
              <a:buSzPts val="1400"/>
              <a:buChar char="●"/>
            </a:pPr>
            <a:r>
              <a:rPr lang="ca"/>
              <a:t>Venda centrada en preu i volum</a:t>
            </a:r>
            <a:endParaRPr/>
          </a:p>
          <a:p>
            <a:pPr indent="-317500" lvl="0" marL="457200" rtl="0" algn="l">
              <a:spcBef>
                <a:spcPts val="0"/>
              </a:spcBef>
              <a:spcAft>
                <a:spcPts val="0"/>
              </a:spcAft>
              <a:buSzPts val="1400"/>
              <a:buChar char="●"/>
            </a:pPr>
            <a:r>
              <a:rPr lang="ca"/>
              <a:t>Model centrat en ecommerce o fast fashion massiu</a:t>
            </a:r>
            <a:endParaRPr/>
          </a:p>
        </p:txBody>
      </p:sp>
      <p:sp>
        <p:nvSpPr>
          <p:cNvPr id="325" name="Google Shape;325;p38"/>
          <p:cNvSpPr txBox="1"/>
          <p:nvPr>
            <p:ph idx="4294967295" type="subTitle"/>
          </p:nvPr>
        </p:nvSpPr>
        <p:spPr>
          <a:xfrm>
            <a:off x="4785775" y="2948100"/>
            <a:ext cx="4220100" cy="111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ca"/>
              <a:t>Moda ultraràpida i cicles curts</a:t>
            </a:r>
            <a:endParaRPr/>
          </a:p>
          <a:p>
            <a:pPr indent="-317500" lvl="0" marL="457200" rtl="0" algn="l">
              <a:spcBef>
                <a:spcPts val="0"/>
              </a:spcBef>
              <a:spcAft>
                <a:spcPts val="0"/>
              </a:spcAft>
              <a:buSzPts val="1400"/>
              <a:buChar char="●"/>
            </a:pPr>
            <a:r>
              <a:rPr lang="ca"/>
              <a:t>Producció pròpia i control logístic</a:t>
            </a:r>
            <a:endParaRPr/>
          </a:p>
          <a:p>
            <a:pPr indent="-317500" lvl="0" marL="457200" rtl="0" algn="l">
              <a:spcBef>
                <a:spcPts val="0"/>
              </a:spcBef>
              <a:spcAft>
                <a:spcPts val="0"/>
              </a:spcAft>
              <a:buSzPts val="1400"/>
              <a:buChar char="●"/>
            </a:pPr>
            <a:r>
              <a:rPr lang="ca"/>
              <a:t>30,41% de les vendes en el sector[5]</a:t>
            </a:r>
            <a:endParaRPr/>
          </a:p>
          <a:p>
            <a:pPr indent="-317500" lvl="0" marL="457200" rtl="0" algn="l">
              <a:spcBef>
                <a:spcPts val="0"/>
              </a:spcBef>
              <a:spcAft>
                <a:spcPts val="0"/>
              </a:spcAft>
              <a:buSzPts val="1400"/>
              <a:buChar char="●"/>
            </a:pPr>
            <a:r>
              <a:rPr lang="ca"/>
              <a:t>Disseny inspirat en tendències high-fashion</a:t>
            </a:r>
            <a:endParaRPr/>
          </a:p>
        </p:txBody>
      </p:sp>
      <p:pic>
        <p:nvPicPr>
          <p:cNvPr id="326" name="Google Shape;326;p38"/>
          <p:cNvPicPr preferRelativeResize="0"/>
          <p:nvPr/>
        </p:nvPicPr>
        <p:blipFill>
          <a:blip r:embed="rId6">
            <a:alphaModFix/>
          </a:blip>
          <a:stretch>
            <a:fillRect/>
          </a:stretch>
        </p:blipFill>
        <p:spPr>
          <a:xfrm>
            <a:off x="2144113" y="2401827"/>
            <a:ext cx="1181732" cy="151175"/>
          </a:xfrm>
          <a:prstGeom prst="rect">
            <a:avLst/>
          </a:prstGeom>
          <a:noFill/>
          <a:ln>
            <a:noFill/>
          </a:ln>
        </p:spPr>
      </p:pic>
      <p:pic>
        <p:nvPicPr>
          <p:cNvPr id="327" name="Google Shape;327;p38"/>
          <p:cNvPicPr preferRelativeResize="0"/>
          <p:nvPr/>
        </p:nvPicPr>
        <p:blipFill>
          <a:blip r:embed="rId7">
            <a:alphaModFix/>
          </a:blip>
          <a:stretch>
            <a:fillRect/>
          </a:stretch>
        </p:blipFill>
        <p:spPr>
          <a:xfrm>
            <a:off x="6109000" y="1631137"/>
            <a:ext cx="1374450" cy="1117800"/>
          </a:xfrm>
          <a:prstGeom prst="rect">
            <a:avLst/>
          </a:prstGeom>
          <a:noFill/>
          <a:ln>
            <a:noFill/>
          </a:ln>
        </p:spPr>
      </p:pic>
      <p:cxnSp>
        <p:nvCxnSpPr>
          <p:cNvPr id="328" name="Google Shape;328;p38"/>
          <p:cNvCxnSpPr/>
          <p:nvPr/>
        </p:nvCxnSpPr>
        <p:spPr>
          <a:xfrm flipH="1" rot="10800000">
            <a:off x="4639475" y="1716275"/>
            <a:ext cx="9300" cy="232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MÈTODES DE DISTRIBUCIÓ</a:t>
            </a:r>
            <a:endParaRPr/>
          </a:p>
        </p:txBody>
      </p:sp>
      <p:cxnSp>
        <p:nvCxnSpPr>
          <p:cNvPr id="334" name="Google Shape;334;p39"/>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335" name="Google Shape;335;p39"/>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37" name="Google Shape;337;p39"/>
          <p:cNvSpPr txBox="1"/>
          <p:nvPr>
            <p:ph type="title"/>
          </p:nvPr>
        </p:nvSpPr>
        <p:spPr>
          <a:xfrm>
            <a:off x="928238" y="3493069"/>
            <a:ext cx="1621200" cy="4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000"/>
              <a:t>BOTIGUES FÍSIQUES</a:t>
            </a:r>
            <a:endParaRPr sz="2000"/>
          </a:p>
        </p:txBody>
      </p:sp>
      <p:sp>
        <p:nvSpPr>
          <p:cNvPr id="338" name="Google Shape;338;p39"/>
          <p:cNvSpPr txBox="1"/>
          <p:nvPr>
            <p:ph type="title"/>
          </p:nvPr>
        </p:nvSpPr>
        <p:spPr>
          <a:xfrm>
            <a:off x="3415738" y="3493069"/>
            <a:ext cx="1982400" cy="4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000"/>
              <a:t>MAYORISTAS</a:t>
            </a:r>
            <a:endParaRPr sz="2000"/>
          </a:p>
        </p:txBody>
      </p:sp>
      <p:sp>
        <p:nvSpPr>
          <p:cNvPr id="339" name="Google Shape;339;p39"/>
          <p:cNvSpPr txBox="1"/>
          <p:nvPr>
            <p:ph type="title"/>
          </p:nvPr>
        </p:nvSpPr>
        <p:spPr>
          <a:xfrm>
            <a:off x="6364238" y="3493069"/>
            <a:ext cx="1621200" cy="4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000"/>
              <a:t>CANALS ONLINE</a:t>
            </a:r>
            <a:endParaRPr sz="2000"/>
          </a:p>
        </p:txBody>
      </p:sp>
      <p:sp>
        <p:nvSpPr>
          <p:cNvPr id="340" name="Google Shape;340;p39"/>
          <p:cNvSpPr txBox="1"/>
          <p:nvPr/>
        </p:nvSpPr>
        <p:spPr>
          <a:xfrm>
            <a:off x="720000" y="1360200"/>
            <a:ext cx="50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latin typeface="Poppins"/>
                <a:ea typeface="Poppins"/>
                <a:cs typeface="Poppins"/>
                <a:sym typeface="Poppins"/>
              </a:rPr>
              <a:t>M</a:t>
            </a:r>
            <a:r>
              <a:rPr lang="ca">
                <a:latin typeface="Poppins"/>
                <a:ea typeface="Poppins"/>
                <a:cs typeface="Poppins"/>
                <a:sym typeface="Poppins"/>
              </a:rPr>
              <a:t>ètodes de distribució tradicionals en el sector textil:</a:t>
            </a:r>
            <a:endParaRPr>
              <a:latin typeface="Poppins"/>
              <a:ea typeface="Poppins"/>
              <a:cs typeface="Poppins"/>
              <a:sym typeface="Poppins"/>
            </a:endParaRPr>
          </a:p>
        </p:txBody>
      </p:sp>
      <p:pic>
        <p:nvPicPr>
          <p:cNvPr id="341" name="Google Shape;341;p39"/>
          <p:cNvPicPr preferRelativeResize="0"/>
          <p:nvPr/>
        </p:nvPicPr>
        <p:blipFill>
          <a:blip r:embed="rId3">
            <a:alphaModFix/>
          </a:blip>
          <a:stretch>
            <a:fillRect/>
          </a:stretch>
        </p:blipFill>
        <p:spPr>
          <a:xfrm>
            <a:off x="803881" y="1938014"/>
            <a:ext cx="1869924" cy="1436535"/>
          </a:xfrm>
          <a:prstGeom prst="rect">
            <a:avLst/>
          </a:prstGeom>
          <a:noFill/>
          <a:ln>
            <a:noFill/>
          </a:ln>
        </p:spPr>
      </p:pic>
      <p:pic>
        <p:nvPicPr>
          <p:cNvPr id="342" name="Google Shape;342;p39"/>
          <p:cNvPicPr preferRelativeResize="0"/>
          <p:nvPr/>
        </p:nvPicPr>
        <p:blipFill rotWithShape="1">
          <a:blip r:embed="rId4">
            <a:alphaModFix/>
          </a:blip>
          <a:srcRect b="0" l="6170" r="6179" t="0"/>
          <a:stretch/>
        </p:blipFill>
        <p:spPr>
          <a:xfrm>
            <a:off x="3435062" y="1938007"/>
            <a:ext cx="1869924" cy="1436549"/>
          </a:xfrm>
          <a:prstGeom prst="rect">
            <a:avLst/>
          </a:prstGeom>
          <a:noFill/>
          <a:ln>
            <a:noFill/>
          </a:ln>
        </p:spPr>
      </p:pic>
      <p:pic>
        <p:nvPicPr>
          <p:cNvPr id="343" name="Google Shape;343;p39"/>
          <p:cNvPicPr preferRelativeResize="0"/>
          <p:nvPr/>
        </p:nvPicPr>
        <p:blipFill>
          <a:blip r:embed="rId5">
            <a:alphaModFix/>
          </a:blip>
          <a:stretch>
            <a:fillRect/>
          </a:stretch>
        </p:blipFill>
        <p:spPr>
          <a:xfrm>
            <a:off x="6245413" y="1938006"/>
            <a:ext cx="1764593" cy="143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MÈTODES DE DISTRIBUCIÓ</a:t>
            </a:r>
            <a:endParaRPr/>
          </a:p>
        </p:txBody>
      </p:sp>
      <p:cxnSp>
        <p:nvCxnSpPr>
          <p:cNvPr id="349" name="Google Shape;349;p40"/>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350" name="Google Shape;350;p40"/>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52" name="Google Shape;352;p40"/>
          <p:cNvPicPr preferRelativeResize="0"/>
          <p:nvPr/>
        </p:nvPicPr>
        <p:blipFill rotWithShape="1">
          <a:blip r:embed="rId3">
            <a:alphaModFix/>
          </a:blip>
          <a:srcRect b="3975" l="0" r="0" t="0"/>
          <a:stretch/>
        </p:blipFill>
        <p:spPr>
          <a:xfrm>
            <a:off x="469200" y="1627900"/>
            <a:ext cx="3765176" cy="2982750"/>
          </a:xfrm>
          <a:prstGeom prst="rect">
            <a:avLst/>
          </a:prstGeom>
          <a:noFill/>
          <a:ln>
            <a:noFill/>
          </a:ln>
        </p:spPr>
      </p:pic>
      <p:pic>
        <p:nvPicPr>
          <p:cNvPr id="353" name="Google Shape;353;p40"/>
          <p:cNvPicPr preferRelativeResize="0"/>
          <p:nvPr/>
        </p:nvPicPr>
        <p:blipFill rotWithShape="1">
          <a:blip r:embed="rId4">
            <a:alphaModFix/>
          </a:blip>
          <a:srcRect b="-9" l="0" r="0" t="6358"/>
          <a:stretch/>
        </p:blipFill>
        <p:spPr>
          <a:xfrm>
            <a:off x="4823662" y="3342225"/>
            <a:ext cx="3078774" cy="1268426"/>
          </a:xfrm>
          <a:prstGeom prst="rect">
            <a:avLst/>
          </a:prstGeom>
          <a:noFill/>
          <a:ln>
            <a:noFill/>
          </a:ln>
        </p:spPr>
      </p:pic>
      <p:pic>
        <p:nvPicPr>
          <p:cNvPr id="354" name="Google Shape;354;p40" title="cover+photo.png"/>
          <p:cNvPicPr preferRelativeResize="0"/>
          <p:nvPr/>
        </p:nvPicPr>
        <p:blipFill rotWithShape="1">
          <a:blip r:embed="rId5">
            <a:alphaModFix/>
          </a:blip>
          <a:srcRect b="0" l="5474" r="4329" t="11000"/>
          <a:stretch/>
        </p:blipFill>
        <p:spPr>
          <a:xfrm>
            <a:off x="4572250" y="1278454"/>
            <a:ext cx="3581599" cy="1988009"/>
          </a:xfrm>
          <a:prstGeom prst="rect">
            <a:avLst/>
          </a:prstGeom>
          <a:noFill/>
          <a:ln>
            <a:noFill/>
          </a:ln>
        </p:spPr>
      </p:pic>
      <p:sp>
        <p:nvSpPr>
          <p:cNvPr id="355" name="Google Shape;355;p40"/>
          <p:cNvSpPr txBox="1"/>
          <p:nvPr/>
        </p:nvSpPr>
        <p:spPr>
          <a:xfrm>
            <a:off x="469200" y="1129400"/>
            <a:ext cx="51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latin typeface="Poppins"/>
                <a:ea typeface="Poppins"/>
                <a:cs typeface="Poppins"/>
                <a:sym typeface="Poppins"/>
              </a:rPr>
              <a:t>Mètodes de distribució de Zara</a:t>
            </a:r>
            <a:endParaRPr>
              <a:latin typeface="Poppins"/>
              <a:ea typeface="Poppins"/>
              <a:cs typeface="Poppins"/>
              <a:sym typeface="Poppins"/>
            </a:endParaRPr>
          </a:p>
        </p:txBody>
      </p:sp>
      <p:sp>
        <p:nvSpPr>
          <p:cNvPr id="356" name="Google Shape;356;p40"/>
          <p:cNvSpPr txBox="1"/>
          <p:nvPr/>
        </p:nvSpPr>
        <p:spPr>
          <a:xfrm>
            <a:off x="851788" y="462980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a:latin typeface="Poppins"/>
                <a:ea typeface="Poppins"/>
                <a:cs typeface="Poppins"/>
                <a:sym typeface="Poppins"/>
              </a:rPr>
              <a:t>Botigues premium</a:t>
            </a:r>
            <a:endParaRPr>
              <a:latin typeface="Poppins"/>
              <a:ea typeface="Poppins"/>
              <a:cs typeface="Poppins"/>
              <a:sym typeface="Poppins"/>
            </a:endParaRPr>
          </a:p>
        </p:txBody>
      </p:sp>
      <p:sp>
        <p:nvSpPr>
          <p:cNvPr id="357" name="Google Shape;357;p40"/>
          <p:cNvSpPr txBox="1"/>
          <p:nvPr/>
        </p:nvSpPr>
        <p:spPr>
          <a:xfrm>
            <a:off x="4989600" y="462980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a:latin typeface="Poppins"/>
                <a:ea typeface="Poppins"/>
                <a:cs typeface="Poppins"/>
                <a:sym typeface="Poppins"/>
              </a:rPr>
              <a:t>E</a:t>
            </a:r>
            <a:r>
              <a:rPr lang="ca">
                <a:latin typeface="Poppins"/>
                <a:ea typeface="Poppins"/>
                <a:cs typeface="Poppins"/>
                <a:sym typeface="Poppins"/>
              </a:rPr>
              <a:t>strategia omnicanal[6]</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720000" y="542975"/>
            <a:ext cx="77040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LOGÍSTICA DE ZARA</a:t>
            </a:r>
            <a:endParaRPr/>
          </a:p>
        </p:txBody>
      </p:sp>
      <p:cxnSp>
        <p:nvCxnSpPr>
          <p:cNvPr id="363" name="Google Shape;363;p41"/>
          <p:cNvCxnSpPr/>
          <p:nvPr/>
        </p:nvCxnSpPr>
        <p:spPr>
          <a:xfrm>
            <a:off x="846475" y="445025"/>
            <a:ext cx="346800" cy="0"/>
          </a:xfrm>
          <a:prstGeom prst="straightConnector1">
            <a:avLst/>
          </a:prstGeom>
          <a:noFill/>
          <a:ln cap="flat" cmpd="sng" w="28575">
            <a:solidFill>
              <a:schemeClr val="dk1"/>
            </a:solidFill>
            <a:prstDash val="solid"/>
            <a:round/>
            <a:headEnd len="med" w="med" type="none"/>
            <a:tailEnd len="med" w="med" type="none"/>
          </a:ln>
        </p:spPr>
      </p:cxnSp>
      <p:sp>
        <p:nvSpPr>
          <p:cNvPr id="364" name="Google Shape;364;p41"/>
          <p:cNvSpPr/>
          <p:nvPr/>
        </p:nvSpPr>
        <p:spPr>
          <a:xfrm>
            <a:off x="8293962" y="314975"/>
            <a:ext cx="260100" cy="260100"/>
          </a:xfrm>
          <a:prstGeom prst="star8">
            <a:avLst>
              <a:gd fmla="val 2691" name="adj"/>
            </a:avLst>
          </a:prstGeom>
          <a:solidFill>
            <a:schemeClr val="dk1"/>
          </a:solid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66" name="Google Shape;366;p41"/>
          <p:cNvSpPr txBox="1"/>
          <p:nvPr/>
        </p:nvSpPr>
        <p:spPr>
          <a:xfrm>
            <a:off x="221900" y="2199538"/>
            <a:ext cx="40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latin typeface="Poppins"/>
                <a:ea typeface="Poppins"/>
                <a:cs typeface="Poppins"/>
                <a:sym typeface="Poppins"/>
              </a:rPr>
              <a:t>INTEGRACIÓ VERTICAL</a:t>
            </a:r>
            <a:endParaRPr b="1">
              <a:latin typeface="Poppins"/>
              <a:ea typeface="Poppins"/>
              <a:cs typeface="Poppins"/>
              <a:sym typeface="Poppins"/>
            </a:endParaRPr>
          </a:p>
        </p:txBody>
      </p:sp>
      <p:sp>
        <p:nvSpPr>
          <p:cNvPr id="367" name="Google Shape;367;p41"/>
          <p:cNvSpPr txBox="1"/>
          <p:nvPr/>
        </p:nvSpPr>
        <p:spPr>
          <a:xfrm>
            <a:off x="221900" y="925813"/>
            <a:ext cx="40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latin typeface="Poppins"/>
                <a:ea typeface="Poppins"/>
                <a:cs typeface="Poppins"/>
                <a:sym typeface="Poppins"/>
              </a:rPr>
              <a:t>AVANTATGES</a:t>
            </a:r>
            <a:endParaRPr b="1">
              <a:latin typeface="Poppins"/>
              <a:ea typeface="Poppins"/>
              <a:cs typeface="Poppins"/>
              <a:sym typeface="Poppins"/>
            </a:endParaRPr>
          </a:p>
        </p:txBody>
      </p:sp>
      <p:sp>
        <p:nvSpPr>
          <p:cNvPr id="368" name="Google Shape;368;p41"/>
          <p:cNvSpPr txBox="1"/>
          <p:nvPr/>
        </p:nvSpPr>
        <p:spPr>
          <a:xfrm>
            <a:off x="221900" y="1201150"/>
            <a:ext cx="41787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oppins"/>
              <a:buChar char="●"/>
            </a:pPr>
            <a:r>
              <a:rPr lang="ca" sz="1200">
                <a:latin typeface="Poppins"/>
                <a:ea typeface="Poppins"/>
                <a:cs typeface="Poppins"/>
                <a:sym typeface="Poppins"/>
              </a:rPr>
              <a:t>Control centralitzat des del centre logístic de La Corunya.[7]</a:t>
            </a:r>
            <a:endParaRPr sz="1200">
              <a:latin typeface="Poppins"/>
              <a:ea typeface="Poppins"/>
              <a:cs typeface="Poppins"/>
              <a:sym typeface="Poppins"/>
            </a:endParaRPr>
          </a:p>
          <a:p>
            <a:pPr indent="-304800" lvl="0" marL="457200" rtl="0" algn="l">
              <a:spcBef>
                <a:spcPts val="1000"/>
              </a:spcBef>
              <a:spcAft>
                <a:spcPts val="1000"/>
              </a:spcAft>
              <a:buSzPts val="1200"/>
              <a:buFont typeface="Poppins"/>
              <a:buChar char="●"/>
            </a:pPr>
            <a:r>
              <a:rPr lang="ca" sz="1200">
                <a:latin typeface="Poppins"/>
                <a:ea typeface="Poppins"/>
                <a:cs typeface="Poppins"/>
                <a:sym typeface="Poppins"/>
              </a:rPr>
              <a:t>Alta automatització per a una distribució eficient i precisa.</a:t>
            </a:r>
            <a:endParaRPr sz="1200">
              <a:latin typeface="Poppins"/>
              <a:ea typeface="Poppins"/>
              <a:cs typeface="Poppins"/>
              <a:sym typeface="Poppins"/>
            </a:endParaRPr>
          </a:p>
        </p:txBody>
      </p:sp>
      <p:sp>
        <p:nvSpPr>
          <p:cNvPr id="369" name="Google Shape;369;p41"/>
          <p:cNvSpPr txBox="1"/>
          <p:nvPr/>
        </p:nvSpPr>
        <p:spPr>
          <a:xfrm>
            <a:off x="221900" y="2539150"/>
            <a:ext cx="4007100" cy="154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oppins"/>
              <a:buChar char="●"/>
            </a:pPr>
            <a:r>
              <a:rPr lang="ca" sz="1200">
                <a:latin typeface="Poppins"/>
                <a:ea typeface="Poppins"/>
                <a:cs typeface="Poppins"/>
                <a:sym typeface="Poppins"/>
              </a:rPr>
              <a:t>Gestió integral des del disseny fins a la distribució.[8]</a:t>
            </a:r>
            <a:endParaRPr sz="1200">
              <a:latin typeface="Poppins"/>
              <a:ea typeface="Poppins"/>
              <a:cs typeface="Poppins"/>
              <a:sym typeface="Poppins"/>
            </a:endParaRPr>
          </a:p>
          <a:p>
            <a:pPr indent="-304800" lvl="0" marL="457200" rtl="0" algn="l">
              <a:spcBef>
                <a:spcPts val="1000"/>
              </a:spcBef>
              <a:spcAft>
                <a:spcPts val="0"/>
              </a:spcAft>
              <a:buSzPts val="1200"/>
              <a:buFont typeface="Poppins"/>
              <a:buChar char="●"/>
            </a:pPr>
            <a:r>
              <a:rPr lang="ca" sz="1200">
                <a:latin typeface="Poppins"/>
                <a:ea typeface="Poppins"/>
                <a:cs typeface="Poppins"/>
                <a:sym typeface="Poppins"/>
              </a:rPr>
              <a:t>Coordinació fluida entre fàbriques, logística i botigues.</a:t>
            </a:r>
            <a:endParaRPr sz="1200">
              <a:latin typeface="Poppins"/>
              <a:ea typeface="Poppins"/>
              <a:cs typeface="Poppins"/>
              <a:sym typeface="Poppins"/>
            </a:endParaRPr>
          </a:p>
          <a:p>
            <a:pPr indent="-304800" lvl="0" marL="457200" rtl="0" algn="l">
              <a:spcBef>
                <a:spcPts val="1000"/>
              </a:spcBef>
              <a:spcAft>
                <a:spcPts val="1000"/>
              </a:spcAft>
              <a:buSzPts val="1200"/>
              <a:buFont typeface="Poppins"/>
              <a:buChar char="●"/>
            </a:pPr>
            <a:r>
              <a:rPr lang="ca" sz="1200">
                <a:latin typeface="Poppins"/>
                <a:ea typeface="Poppins"/>
                <a:cs typeface="Poppins"/>
                <a:sym typeface="Poppins"/>
              </a:rPr>
              <a:t>Ús intensiu de la tecnologia per optimitzar cada etapa.</a:t>
            </a:r>
            <a:endParaRPr sz="1200">
              <a:latin typeface="Poppins"/>
              <a:ea typeface="Poppins"/>
              <a:cs typeface="Poppins"/>
              <a:sym typeface="Poppins"/>
            </a:endParaRPr>
          </a:p>
        </p:txBody>
      </p:sp>
      <p:grpSp>
        <p:nvGrpSpPr>
          <p:cNvPr id="370" name="Google Shape;370;p41"/>
          <p:cNvGrpSpPr/>
          <p:nvPr/>
        </p:nvGrpSpPr>
        <p:grpSpPr>
          <a:xfrm>
            <a:off x="4876945" y="1373087"/>
            <a:ext cx="3692312" cy="2526095"/>
            <a:chOff x="4399600" y="1440575"/>
            <a:chExt cx="4169277" cy="3537948"/>
          </a:xfrm>
        </p:grpSpPr>
        <p:pic>
          <p:nvPicPr>
            <p:cNvPr id="371" name="Google Shape;371;p41"/>
            <p:cNvPicPr preferRelativeResize="0"/>
            <p:nvPr/>
          </p:nvPicPr>
          <p:blipFill rotWithShape="1">
            <a:blip r:embed="rId3">
              <a:alphaModFix/>
            </a:blip>
            <a:srcRect b="0" l="32088" r="0" t="10144"/>
            <a:stretch/>
          </p:blipFill>
          <p:spPr>
            <a:xfrm>
              <a:off x="4399600" y="1600899"/>
              <a:ext cx="4169277" cy="3377624"/>
            </a:xfrm>
            <a:prstGeom prst="rect">
              <a:avLst/>
            </a:prstGeom>
            <a:noFill/>
            <a:ln>
              <a:noFill/>
            </a:ln>
          </p:spPr>
        </p:pic>
        <p:pic>
          <p:nvPicPr>
            <p:cNvPr id="372" name="Google Shape;372;p41"/>
            <p:cNvPicPr preferRelativeResize="0"/>
            <p:nvPr/>
          </p:nvPicPr>
          <p:blipFill rotWithShape="1">
            <a:blip r:embed="rId3">
              <a:alphaModFix/>
            </a:blip>
            <a:srcRect b="89811" l="0" r="0" t="0"/>
            <a:stretch/>
          </p:blipFill>
          <p:spPr>
            <a:xfrm>
              <a:off x="4399600" y="1440575"/>
              <a:ext cx="4169277" cy="260102"/>
            </a:xfrm>
            <a:prstGeom prst="rect">
              <a:avLst/>
            </a:prstGeom>
            <a:noFill/>
            <a:ln>
              <a:noFill/>
            </a:ln>
          </p:spPr>
        </p:pic>
      </p:grpSp>
      <p:pic>
        <p:nvPicPr>
          <p:cNvPr id="373" name="Google Shape;373;p41"/>
          <p:cNvPicPr preferRelativeResize="0"/>
          <p:nvPr/>
        </p:nvPicPr>
        <p:blipFill rotWithShape="1">
          <a:blip r:embed="rId4">
            <a:alphaModFix/>
          </a:blip>
          <a:srcRect b="0" l="12571" r="18046" t="26868"/>
          <a:stretch/>
        </p:blipFill>
        <p:spPr>
          <a:xfrm>
            <a:off x="4676974" y="4118050"/>
            <a:ext cx="1650575" cy="932934"/>
          </a:xfrm>
          <a:prstGeom prst="rect">
            <a:avLst/>
          </a:prstGeom>
          <a:noFill/>
          <a:ln>
            <a:noFill/>
          </a:ln>
        </p:spPr>
      </p:pic>
      <p:pic>
        <p:nvPicPr>
          <p:cNvPr id="374" name="Google Shape;374;p41"/>
          <p:cNvPicPr preferRelativeResize="0"/>
          <p:nvPr/>
        </p:nvPicPr>
        <p:blipFill rotWithShape="1">
          <a:blip r:embed="rId5">
            <a:alphaModFix/>
          </a:blip>
          <a:srcRect b="8164" l="0" r="0" t="0"/>
          <a:stretch/>
        </p:blipFill>
        <p:spPr>
          <a:xfrm>
            <a:off x="2824386" y="4118050"/>
            <a:ext cx="1650574" cy="932924"/>
          </a:xfrm>
          <a:prstGeom prst="rect">
            <a:avLst/>
          </a:prstGeom>
          <a:noFill/>
          <a:ln>
            <a:noFill/>
          </a:ln>
        </p:spPr>
      </p:pic>
      <p:pic>
        <p:nvPicPr>
          <p:cNvPr id="375" name="Google Shape;375;p41"/>
          <p:cNvPicPr preferRelativeResize="0"/>
          <p:nvPr/>
        </p:nvPicPr>
        <p:blipFill>
          <a:blip r:embed="rId6">
            <a:alphaModFix/>
          </a:blip>
          <a:stretch>
            <a:fillRect/>
          </a:stretch>
        </p:blipFill>
        <p:spPr>
          <a:xfrm>
            <a:off x="963863" y="4118048"/>
            <a:ext cx="1658510" cy="932925"/>
          </a:xfrm>
          <a:prstGeom prst="rect">
            <a:avLst/>
          </a:prstGeom>
          <a:noFill/>
          <a:ln>
            <a:noFill/>
          </a:ln>
        </p:spPr>
      </p:pic>
      <p:pic>
        <p:nvPicPr>
          <p:cNvPr id="376" name="Google Shape;376;p41"/>
          <p:cNvPicPr preferRelativeResize="0"/>
          <p:nvPr/>
        </p:nvPicPr>
        <p:blipFill rotWithShape="1">
          <a:blip r:embed="rId7">
            <a:alphaModFix/>
          </a:blip>
          <a:srcRect b="0" l="0" r="11535" t="0"/>
          <a:stretch/>
        </p:blipFill>
        <p:spPr>
          <a:xfrm>
            <a:off x="6529563" y="4118050"/>
            <a:ext cx="1650574" cy="93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82" name="Google Shape;382;p42"/>
          <p:cNvSpPr txBox="1"/>
          <p:nvPr/>
        </p:nvSpPr>
        <p:spPr>
          <a:xfrm>
            <a:off x="567000" y="216900"/>
            <a:ext cx="6943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3500">
                <a:solidFill>
                  <a:schemeClr val="dk2"/>
                </a:solidFill>
                <a:latin typeface="Poppins SemiBold"/>
                <a:ea typeface="Poppins SemiBold"/>
                <a:cs typeface="Poppins SemiBold"/>
                <a:sym typeface="Poppins SemiBold"/>
              </a:rPr>
              <a:t>FUNCIONAMENT CLÀSSIC</a:t>
            </a:r>
            <a:endParaRPr sz="3500">
              <a:solidFill>
                <a:schemeClr val="dk2"/>
              </a:solidFill>
              <a:latin typeface="Poppins SemiBold"/>
              <a:ea typeface="Poppins SemiBold"/>
              <a:cs typeface="Poppins SemiBold"/>
              <a:sym typeface="Poppins SemiBold"/>
            </a:endParaRPr>
          </a:p>
        </p:txBody>
      </p:sp>
      <p:sp>
        <p:nvSpPr>
          <p:cNvPr id="383" name="Google Shape;383;p42"/>
          <p:cNvSpPr txBox="1"/>
          <p:nvPr/>
        </p:nvSpPr>
        <p:spPr>
          <a:xfrm>
            <a:off x="654525" y="940200"/>
            <a:ext cx="270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600">
                <a:solidFill>
                  <a:srgbClr val="666666"/>
                </a:solidFill>
                <a:latin typeface="Poppins SemiBold"/>
                <a:ea typeface="Poppins SemiBold"/>
                <a:cs typeface="Poppins SemiBold"/>
                <a:sym typeface="Poppins SemiBold"/>
              </a:rPr>
              <a:t>Evolució del sector textil</a:t>
            </a:r>
            <a:endParaRPr sz="1600">
              <a:solidFill>
                <a:srgbClr val="666666"/>
              </a:solidFill>
              <a:latin typeface="Poppins SemiBold"/>
              <a:ea typeface="Poppins SemiBold"/>
              <a:cs typeface="Poppins SemiBold"/>
              <a:sym typeface="Poppins SemiBold"/>
            </a:endParaRPr>
          </a:p>
        </p:txBody>
      </p:sp>
      <p:sp>
        <p:nvSpPr>
          <p:cNvPr id="384" name="Google Shape;384;p42"/>
          <p:cNvSpPr txBox="1"/>
          <p:nvPr/>
        </p:nvSpPr>
        <p:spPr>
          <a:xfrm>
            <a:off x="654525" y="1760575"/>
            <a:ext cx="18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latin typeface="Poppins"/>
                <a:ea typeface="Poppins"/>
                <a:cs typeface="Poppins"/>
                <a:sym typeface="Poppins"/>
              </a:rPr>
              <a:t>Model tradicional</a:t>
            </a:r>
            <a:endParaRPr b="1">
              <a:latin typeface="Poppins"/>
              <a:ea typeface="Poppins"/>
              <a:cs typeface="Poppins"/>
              <a:sym typeface="Poppins"/>
            </a:endParaRPr>
          </a:p>
        </p:txBody>
      </p:sp>
      <p:sp>
        <p:nvSpPr>
          <p:cNvPr id="385" name="Google Shape;385;p42"/>
          <p:cNvSpPr txBox="1"/>
          <p:nvPr/>
        </p:nvSpPr>
        <p:spPr>
          <a:xfrm>
            <a:off x="654525" y="3462313"/>
            <a:ext cx="27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latin typeface="Poppins"/>
                <a:ea typeface="Poppins"/>
                <a:cs typeface="Poppins"/>
                <a:sym typeface="Poppins"/>
              </a:rPr>
              <a:t>Impacte del fast fashion</a:t>
            </a:r>
            <a:endParaRPr b="1">
              <a:latin typeface="Poppins"/>
              <a:ea typeface="Poppins"/>
              <a:cs typeface="Poppins"/>
              <a:sym typeface="Poppins"/>
            </a:endParaRPr>
          </a:p>
        </p:txBody>
      </p:sp>
      <p:pic>
        <p:nvPicPr>
          <p:cNvPr id="386" name="Google Shape;386;p42"/>
          <p:cNvPicPr preferRelativeResize="0"/>
          <p:nvPr/>
        </p:nvPicPr>
        <p:blipFill>
          <a:blip r:embed="rId3">
            <a:alphaModFix/>
          </a:blip>
          <a:stretch>
            <a:fillRect/>
          </a:stretch>
        </p:blipFill>
        <p:spPr>
          <a:xfrm>
            <a:off x="5667952" y="940197"/>
            <a:ext cx="2706000" cy="1823764"/>
          </a:xfrm>
          <a:prstGeom prst="rect">
            <a:avLst/>
          </a:prstGeom>
          <a:noFill/>
          <a:ln>
            <a:noFill/>
          </a:ln>
        </p:spPr>
      </p:pic>
      <p:pic>
        <p:nvPicPr>
          <p:cNvPr id="387" name="Google Shape;387;p42"/>
          <p:cNvPicPr preferRelativeResize="0"/>
          <p:nvPr/>
        </p:nvPicPr>
        <p:blipFill rotWithShape="1">
          <a:blip r:embed="rId4">
            <a:alphaModFix/>
          </a:blip>
          <a:srcRect b="0" l="15218" r="0" t="0"/>
          <a:stretch/>
        </p:blipFill>
        <p:spPr>
          <a:xfrm>
            <a:off x="5667950" y="3095636"/>
            <a:ext cx="2706000" cy="1823764"/>
          </a:xfrm>
          <a:prstGeom prst="rect">
            <a:avLst/>
          </a:prstGeom>
          <a:noFill/>
          <a:ln>
            <a:noFill/>
          </a:ln>
        </p:spPr>
      </p:pic>
      <p:sp>
        <p:nvSpPr>
          <p:cNvPr id="388" name="Google Shape;388;p42"/>
          <p:cNvSpPr txBox="1"/>
          <p:nvPr/>
        </p:nvSpPr>
        <p:spPr>
          <a:xfrm>
            <a:off x="567000" y="2160763"/>
            <a:ext cx="4740300" cy="1174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ca">
                <a:latin typeface="Poppins"/>
                <a:ea typeface="Poppins"/>
                <a:cs typeface="Poppins"/>
                <a:sym typeface="Poppins"/>
              </a:rPr>
              <a:t>Cicle basat en temporades: primavera/estiu i tardor/hivern[9]</a:t>
            </a:r>
            <a:endParaRPr>
              <a:latin typeface="Poppins"/>
              <a:ea typeface="Poppins"/>
              <a:cs typeface="Poppins"/>
              <a:sym typeface="Poppins"/>
            </a:endParaRPr>
          </a:p>
          <a:p>
            <a:pPr indent="-317500" lvl="0" marL="457200" rtl="0" algn="l">
              <a:spcBef>
                <a:spcPts val="1000"/>
              </a:spcBef>
              <a:spcAft>
                <a:spcPts val="1000"/>
              </a:spcAft>
              <a:buSzPts val="1400"/>
              <a:buFont typeface="Poppins"/>
              <a:buChar char="●"/>
            </a:pPr>
            <a:r>
              <a:rPr lang="ca">
                <a:latin typeface="Poppins"/>
                <a:ea typeface="Poppins"/>
                <a:cs typeface="Poppins"/>
                <a:sym typeface="Poppins"/>
              </a:rPr>
              <a:t>Desenvolupament amb més d'un any d'antelació</a:t>
            </a:r>
            <a:endParaRPr>
              <a:latin typeface="Poppins"/>
              <a:ea typeface="Poppins"/>
              <a:cs typeface="Poppins"/>
              <a:sym typeface="Poppins"/>
            </a:endParaRPr>
          </a:p>
        </p:txBody>
      </p:sp>
      <p:sp>
        <p:nvSpPr>
          <p:cNvPr id="389" name="Google Shape;389;p42"/>
          <p:cNvSpPr txBox="1"/>
          <p:nvPr/>
        </p:nvSpPr>
        <p:spPr>
          <a:xfrm>
            <a:off x="567000" y="3862525"/>
            <a:ext cx="4650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ca">
                <a:latin typeface="Poppins"/>
                <a:ea typeface="Poppins"/>
                <a:cs typeface="Poppins"/>
                <a:sym typeface="Poppins"/>
              </a:rPr>
              <a:t>Més de 20 col·leccions anuals[10]</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ca">
                <a:latin typeface="Poppins"/>
                <a:ea typeface="Poppins"/>
                <a:cs typeface="Poppins"/>
                <a:sym typeface="Poppins"/>
              </a:rPr>
              <a:t>Alta sensibilitat als canvis de moda[11]</a:t>
            </a:r>
            <a:endParaRPr>
              <a:latin typeface="Poppins"/>
              <a:ea typeface="Poppins"/>
              <a:cs typeface="Poppins"/>
              <a:sym typeface="Poppins"/>
            </a:endParaRPr>
          </a:p>
        </p:txBody>
      </p:sp>
      <p:pic>
        <p:nvPicPr>
          <p:cNvPr id="390" name="Google Shape;390;p42"/>
          <p:cNvPicPr preferRelativeResize="0"/>
          <p:nvPr/>
        </p:nvPicPr>
        <p:blipFill>
          <a:blip r:embed="rId5">
            <a:alphaModFix/>
          </a:blip>
          <a:stretch>
            <a:fillRect/>
          </a:stretch>
        </p:blipFill>
        <p:spPr>
          <a:xfrm>
            <a:off x="0" y="4079900"/>
            <a:ext cx="385238" cy="104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oes and Accessories Store Business Plan by Slidesgo">
  <a:themeElements>
    <a:clrScheme name="Simple Light">
      <a:dk1>
        <a:srgbClr val="FDFDFD"/>
      </a:dk1>
      <a:lt1>
        <a:srgbClr val="E2DAD4"/>
      </a:lt1>
      <a:dk2>
        <a:srgbClr val="040202"/>
      </a:dk2>
      <a:lt2>
        <a:srgbClr val="A09C9A"/>
      </a:lt2>
      <a:accent1>
        <a:srgbClr val="FFFFFF"/>
      </a:accent1>
      <a:accent2>
        <a:srgbClr val="FFFFFF"/>
      </a:accent2>
      <a:accent3>
        <a:srgbClr val="FFFFFF"/>
      </a:accent3>
      <a:accent4>
        <a:srgbClr val="FFFFFF"/>
      </a:accent4>
      <a:accent5>
        <a:srgbClr val="FFFFFF"/>
      </a:accent5>
      <a:accent6>
        <a:srgbClr val="FFFFFF"/>
      </a:accent6>
      <a:hlink>
        <a:srgbClr val="04020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